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53" r:id="rId2"/>
    <p:sldId id="350" r:id="rId3"/>
    <p:sldId id="393" r:id="rId4"/>
    <p:sldId id="358" r:id="rId5"/>
    <p:sldId id="383" r:id="rId6"/>
    <p:sldId id="387" r:id="rId7"/>
    <p:sldId id="385" r:id="rId8"/>
    <p:sldId id="386" r:id="rId9"/>
    <p:sldId id="363" r:id="rId10"/>
    <p:sldId id="388" r:id="rId11"/>
    <p:sldId id="379" r:id="rId12"/>
    <p:sldId id="392" r:id="rId13"/>
    <p:sldId id="368" r:id="rId14"/>
    <p:sldId id="391" r:id="rId15"/>
    <p:sldId id="359" r:id="rId16"/>
    <p:sldId id="381" r:id="rId17"/>
    <p:sldId id="389" r:id="rId18"/>
    <p:sldId id="380" r:id="rId19"/>
    <p:sldId id="331" r:id="rId20"/>
    <p:sldId id="382" r:id="rId21"/>
    <p:sldId id="377" r:id="rId22"/>
    <p:sldId id="390"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219142A7-6027-4005-86F2-53AA6D2990E7}">
          <p14:sldIdLst>
            <p14:sldId id="353"/>
            <p14:sldId id="350"/>
          </p14:sldIdLst>
        </p14:section>
        <p14:section name="ストーリー・導入" id="{8FAD27A3-D046-43AD-81AB-69DD8646C431}">
          <p14:sldIdLst>
            <p14:sldId id="393"/>
          </p14:sldIdLst>
        </p14:section>
        <p14:section name="DEMO" id="{9F930078-315B-4A2B-953D-5C040527887B}">
          <p14:sldIdLst>
            <p14:sldId id="358"/>
          </p14:sldIdLst>
        </p14:section>
        <p14:section name="技術スタック" id="{FA0CA3D6-5143-4C5F-9147-0E05E9BFD35D}">
          <p14:sldIdLst>
            <p14:sldId id="383"/>
            <p14:sldId id="387"/>
            <p14:sldId id="385"/>
            <p14:sldId id="386"/>
            <p14:sldId id="363"/>
            <p14:sldId id="388"/>
            <p14:sldId id="379"/>
            <p14:sldId id="392"/>
            <p14:sldId id="368"/>
            <p14:sldId id="391"/>
            <p14:sldId id="359"/>
            <p14:sldId id="381"/>
            <p14:sldId id="389"/>
          </p14:sldIdLst>
        </p14:section>
        <p14:section name="まとめ" id="{6A8C38CE-EBBF-464E-A1F0-76890F33C30E}">
          <p14:sldIdLst>
            <p14:sldId id="380"/>
          </p14:sldIdLst>
        </p14:section>
        <p14:section name="appendix" id="{1E02D3A1-7CED-452F-BAF6-BCC0D989A622}">
          <p14:sldIdLst>
            <p14:sldId id="331"/>
            <p14:sldId id="382"/>
            <p14:sldId id="377"/>
            <p14:sldId id="3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4B4AFC"/>
    <a:srgbClr val="3F41F5"/>
    <a:srgbClr val="FF0000"/>
    <a:srgbClr val="6699FF"/>
    <a:srgbClr val="CC99FF"/>
    <a:srgbClr val="00FF99"/>
    <a:srgbClr val="92D14F"/>
    <a:srgbClr val="D70713"/>
    <a:srgbClr val="E8C2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414489-0436-4BF3-A1D8-5D5D281756DE}" v="5" dt="2023-11-16T06:22:19.40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3" autoAdjust="0"/>
    <p:restoredTop sz="83491" autoAdjust="0"/>
  </p:normalViewPr>
  <p:slideViewPr>
    <p:cSldViewPr snapToGrid="0" showGuides="1">
      <p:cViewPr varScale="1">
        <p:scale>
          <a:sx n="105" d="100"/>
          <a:sy n="105" d="100"/>
        </p:scale>
        <p:origin x="696" y="1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志田 宜之" userId="328de606e8b449cd" providerId="LiveId" clId="{8D414489-0436-4BF3-A1D8-5D5D281756DE}"/>
    <pc:docChg chg="addSld delSld modSld modSection">
      <pc:chgData name="志田 宜之" userId="328de606e8b449cd" providerId="LiveId" clId="{8D414489-0436-4BF3-A1D8-5D5D281756DE}" dt="2023-11-16T06:22:24.818" v="7" actId="2696"/>
      <pc:docMkLst>
        <pc:docMk/>
      </pc:docMkLst>
      <pc:sldChg chg="add del">
        <pc:chgData name="志田 宜之" userId="328de606e8b449cd" providerId="LiveId" clId="{8D414489-0436-4BF3-A1D8-5D5D281756DE}" dt="2023-11-16T06:22:19.387" v="6"/>
        <pc:sldMkLst>
          <pc:docMk/>
          <pc:sldMk cId="3091370836" sldId="350"/>
        </pc:sldMkLst>
      </pc:sldChg>
      <pc:sldChg chg="del">
        <pc:chgData name="志田 宜之" userId="328de606e8b449cd" providerId="LiveId" clId="{8D414489-0436-4BF3-A1D8-5D5D281756DE}" dt="2023-11-16T06:20:31.024" v="1" actId="2696"/>
        <pc:sldMkLst>
          <pc:docMk/>
          <pc:sldMk cId="2038002136" sldId="376"/>
        </pc:sldMkLst>
      </pc:sldChg>
      <pc:sldChg chg="add">
        <pc:chgData name="志田 宜之" userId="328de606e8b449cd" providerId="LiveId" clId="{8D414489-0436-4BF3-A1D8-5D5D281756DE}" dt="2023-11-16T06:20:27.868" v="0"/>
        <pc:sldMkLst>
          <pc:docMk/>
          <pc:sldMk cId="624828318" sldId="393"/>
        </pc:sldMkLst>
      </pc:sldChg>
      <pc:sldChg chg="modSp add del">
        <pc:chgData name="志田 宜之" userId="328de606e8b449cd" providerId="LiveId" clId="{8D414489-0436-4BF3-A1D8-5D5D281756DE}" dt="2023-11-16T06:22:24.818" v="7" actId="2696"/>
        <pc:sldMkLst>
          <pc:docMk/>
          <pc:sldMk cId="736779855" sldId="394"/>
        </pc:sldMkLst>
        <pc:spChg chg="mod">
          <ac:chgData name="志田 宜之" userId="328de606e8b449cd" providerId="LiveId" clId="{8D414489-0436-4BF3-A1D8-5D5D281756DE}" dt="2023-11-16T06:21:13.006" v="5" actId="1076"/>
          <ac:spMkLst>
            <pc:docMk/>
            <pc:sldMk cId="736779855" sldId="394"/>
            <ac:spMk id="23" creationId="{C166E209-4013-5EF6-A0F0-3FEAB5353041}"/>
          </ac:spMkLst>
        </pc:spChg>
        <pc:grpChg chg="mod">
          <ac:chgData name="志田 宜之" userId="328de606e8b449cd" providerId="LiveId" clId="{8D414489-0436-4BF3-A1D8-5D5D281756DE}" dt="2023-11-16T06:21:13.006" v="5" actId="1076"/>
          <ac:grpSpMkLst>
            <pc:docMk/>
            <pc:sldMk cId="736779855" sldId="394"/>
            <ac:grpSpMk id="25" creationId="{BB1C21E3-72CF-9B60-48CA-B5EE7289A8A9}"/>
          </ac:grpSpMkLst>
        </pc:grpChg>
        <pc:picChg chg="mod">
          <ac:chgData name="志田 宜之" userId="328de606e8b449cd" providerId="LiveId" clId="{8D414489-0436-4BF3-A1D8-5D5D281756DE}" dt="2023-11-16T06:21:13.006" v="5" actId="1076"/>
          <ac:picMkLst>
            <pc:docMk/>
            <pc:sldMk cId="736779855" sldId="394"/>
            <ac:picMk id="6" creationId="{5419F862-2383-5BCD-EEA2-88D7BB98CEEB}"/>
          </ac:picMkLst>
        </pc:picChg>
        <pc:picChg chg="mod">
          <ac:chgData name="志田 宜之" userId="328de606e8b449cd" providerId="LiveId" clId="{8D414489-0436-4BF3-A1D8-5D5D281756DE}" dt="2023-11-16T06:21:13.006" v="5" actId="1076"/>
          <ac:picMkLst>
            <pc:docMk/>
            <pc:sldMk cId="736779855" sldId="394"/>
            <ac:picMk id="9" creationId="{D6E145D0-30F4-6F61-B739-6CCF386669F4}"/>
          </ac:picMkLst>
        </pc:picChg>
        <pc:picChg chg="mod">
          <ac:chgData name="志田 宜之" userId="328de606e8b449cd" providerId="LiveId" clId="{8D414489-0436-4BF3-A1D8-5D5D281756DE}" dt="2023-11-16T06:21:13.006" v="5" actId="1076"/>
          <ac:picMkLst>
            <pc:docMk/>
            <pc:sldMk cId="736779855" sldId="394"/>
            <ac:picMk id="19" creationId="{468A60A5-9732-5D8A-3E78-8E8A97D1A7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6F3E9-CD05-4120-8E63-E59ADBEC5015}" type="datetimeFigureOut">
              <a:rPr kumimoji="1" lang="ja-JP" altLang="en-US" smtClean="0"/>
              <a:t>2023/11/22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AB2AA-76C0-45DD-A8B9-5EFBE3142F9D}" type="slidenum">
              <a:rPr kumimoji="1" lang="ja-JP" altLang="en-US" smtClean="0"/>
              <a:t>‹#›</a:t>
            </a:fld>
            <a:endParaRPr kumimoji="1" lang="ja-JP" altLang="en-US"/>
          </a:p>
        </p:txBody>
      </p:sp>
    </p:spTree>
    <p:extLst>
      <p:ext uri="{BB962C8B-B14F-4D97-AF65-F5344CB8AC3E}">
        <p14:creationId xmlns:p14="http://schemas.microsoft.com/office/powerpoint/2010/main" val="16639356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400" dirty="0"/>
          </a:p>
        </p:txBody>
      </p:sp>
      <p:sp>
        <p:nvSpPr>
          <p:cNvPr id="4" name="スライド番号プレースホルダー 3"/>
          <p:cNvSpPr>
            <a:spLocks noGrp="1"/>
          </p:cNvSpPr>
          <p:nvPr>
            <p:ph type="sldNum" sz="quarter" idx="5"/>
          </p:nvPr>
        </p:nvSpPr>
        <p:spPr/>
        <p:txBody>
          <a:bodyPr/>
          <a:lstStyle/>
          <a:p>
            <a:fld id="{D59AB2AA-76C0-45DD-A8B9-5EFBE3142F9D}" type="slidenum">
              <a:rPr kumimoji="1" lang="ja-JP" altLang="en-US" smtClean="0"/>
              <a:t>9</a:t>
            </a:fld>
            <a:endParaRPr kumimoji="1" lang="ja-JP" altLang="en-US"/>
          </a:p>
        </p:txBody>
      </p:sp>
    </p:spTree>
    <p:extLst>
      <p:ext uri="{BB962C8B-B14F-4D97-AF65-F5344CB8AC3E}">
        <p14:creationId xmlns:p14="http://schemas.microsoft.com/office/powerpoint/2010/main" val="315803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59AB2AA-76C0-45DD-A8B9-5EFBE3142F9D}" type="slidenum">
              <a:rPr kumimoji="1" lang="ja-JP" altLang="en-US" smtClean="0"/>
              <a:t>16</a:t>
            </a:fld>
            <a:endParaRPr kumimoji="1" lang="ja-JP" altLang="en-US"/>
          </a:p>
        </p:txBody>
      </p:sp>
    </p:spTree>
    <p:extLst>
      <p:ext uri="{BB962C8B-B14F-4D97-AF65-F5344CB8AC3E}">
        <p14:creationId xmlns:p14="http://schemas.microsoft.com/office/powerpoint/2010/main" val="357628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59AB2AA-76C0-45DD-A8B9-5EFBE3142F9D}" type="slidenum">
              <a:rPr kumimoji="1" lang="ja-JP" altLang="en-US" smtClean="0"/>
              <a:t>17</a:t>
            </a:fld>
            <a:endParaRPr kumimoji="1" lang="ja-JP" altLang="en-US"/>
          </a:p>
        </p:txBody>
      </p:sp>
    </p:spTree>
    <p:extLst>
      <p:ext uri="{BB962C8B-B14F-4D97-AF65-F5344CB8AC3E}">
        <p14:creationId xmlns:p14="http://schemas.microsoft.com/office/powerpoint/2010/main" val="166057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59AB2AA-76C0-45DD-A8B9-5EFBE3142F9D}" type="slidenum">
              <a:rPr kumimoji="1" lang="ja-JP" altLang="en-US" smtClean="0"/>
              <a:t>18</a:t>
            </a:fld>
            <a:endParaRPr kumimoji="1" lang="ja-JP" altLang="en-US"/>
          </a:p>
        </p:txBody>
      </p:sp>
    </p:spTree>
    <p:extLst>
      <p:ext uri="{BB962C8B-B14F-4D97-AF65-F5344CB8AC3E}">
        <p14:creationId xmlns:p14="http://schemas.microsoft.com/office/powerpoint/2010/main" val="173813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30A737C3-71A7-DEE3-D425-AE3051132A8B}"/>
              </a:ext>
            </a:extLst>
          </p:cNvPr>
          <p:cNvSpPr>
            <a:spLocks noGrp="1"/>
          </p:cNvSpPr>
          <p:nvPr>
            <p:ph type="subTitle" idx="1"/>
          </p:nvPr>
        </p:nvSpPr>
        <p:spPr>
          <a:xfrm>
            <a:off x="6096000" y="3602038"/>
            <a:ext cx="6096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566ABD9-2E35-5C61-B773-8CF757AEEADC}"/>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28214EB6-E9A8-B1C5-B52B-C635B7522CC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6BD42A-DBF9-12D2-8EEE-0DFDD963EA25}"/>
              </a:ext>
            </a:extLst>
          </p:cNvPr>
          <p:cNvSpPr>
            <a:spLocks noGrp="1"/>
          </p:cNvSpPr>
          <p:nvPr>
            <p:ph type="sldNum" sz="quarter" idx="12"/>
          </p:nvPr>
        </p:nvSpPr>
        <p:spPr/>
        <p:txBody>
          <a:bodyPr/>
          <a:lstStyle/>
          <a:p>
            <a:fld id="{2D47C981-C9AC-4FB6-BDCE-186A5C2BF050}"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4701EC7C-FF5D-35F2-04F3-AD8D67A9C316}"/>
              </a:ext>
            </a:extLst>
          </p:cNvPr>
          <p:cNvSpPr/>
          <p:nvPr userDrawn="1"/>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EEC2129-7F3D-CBA9-C8AA-1B05F645ADAB}"/>
              </a:ext>
            </a:extLst>
          </p:cNvPr>
          <p:cNvSpPr>
            <a:spLocks noGrp="1"/>
          </p:cNvSpPr>
          <p:nvPr>
            <p:ph type="ctrTitle"/>
          </p:nvPr>
        </p:nvSpPr>
        <p:spPr>
          <a:xfrm>
            <a:off x="0" y="1122363"/>
            <a:ext cx="6096000" cy="2387600"/>
          </a:xfrm>
        </p:spPr>
        <p:txBody>
          <a:bodyPr anchor="b"/>
          <a:lstStyle>
            <a:lvl1pPr algn="ctr">
              <a:defRPr sz="6000">
                <a:solidFill>
                  <a:schemeClr val="bg1"/>
                </a:solidFill>
              </a:defRPr>
            </a:lvl1pPr>
          </a:lstStyle>
          <a:p>
            <a:r>
              <a:rPr kumimoji="1" lang="ja-JP" altLang="en-US"/>
              <a:t>マスター タイトルの書式設定</a:t>
            </a:r>
          </a:p>
        </p:txBody>
      </p:sp>
    </p:spTree>
    <p:extLst>
      <p:ext uri="{BB962C8B-B14F-4D97-AF65-F5344CB8AC3E}">
        <p14:creationId xmlns:p14="http://schemas.microsoft.com/office/powerpoint/2010/main" val="30284357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ADBE33-E7BE-1424-0474-3F6A4D05F0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5FAB48B-36AE-6E3A-3CD1-36EC23D0C4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326D6BC-D2AF-45B5-CDD6-D0F7EB445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22E9A34-C7A5-316D-0056-FC3B32F0CFD3}"/>
              </a:ext>
            </a:extLst>
          </p:cNvPr>
          <p:cNvSpPr>
            <a:spLocks noGrp="1"/>
          </p:cNvSpPr>
          <p:nvPr>
            <p:ph type="dt" sz="half" idx="10"/>
          </p:nvPr>
        </p:nvSpPr>
        <p:spPr/>
        <p:txBody>
          <a:bodyPr/>
          <a:lstStyle/>
          <a:p>
            <a:endParaRPr kumimoji="1" lang="ja-JP" altLang="en-US"/>
          </a:p>
        </p:txBody>
      </p:sp>
      <p:sp>
        <p:nvSpPr>
          <p:cNvPr id="6" name="フッター プレースホルダー 5">
            <a:extLst>
              <a:ext uri="{FF2B5EF4-FFF2-40B4-BE49-F238E27FC236}">
                <a16:creationId xmlns:a16="http://schemas.microsoft.com/office/drawing/2014/main" id="{D40248A8-82FE-E6EE-B5F5-2AD7804398E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D0E5976-0A5D-85DB-AD57-17728C6F205C}"/>
              </a:ext>
            </a:extLst>
          </p:cNvPr>
          <p:cNvSpPr>
            <a:spLocks noGrp="1"/>
          </p:cNvSpPr>
          <p:nvPr>
            <p:ph type="sldNum" sz="quarter" idx="12"/>
          </p:nvPr>
        </p:nvSpPr>
        <p:spPr/>
        <p:txBody>
          <a:bodyPr/>
          <a:lstStyle/>
          <a:p>
            <a:fld id="{2D47C981-C9AC-4FB6-BDCE-186A5C2BF050}" type="slidenum">
              <a:rPr kumimoji="1" lang="ja-JP" altLang="en-US" smtClean="0"/>
              <a:t>‹#›</a:t>
            </a:fld>
            <a:endParaRPr kumimoji="1" lang="ja-JP" altLang="en-US"/>
          </a:p>
        </p:txBody>
      </p:sp>
    </p:spTree>
    <p:extLst>
      <p:ext uri="{BB962C8B-B14F-4D97-AF65-F5344CB8AC3E}">
        <p14:creationId xmlns:p14="http://schemas.microsoft.com/office/powerpoint/2010/main" val="3938854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A27F70-6DB8-49E6-DE22-15C1B7FCEB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E4D83DD-DCF5-4965-8F4F-FF967EF45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10FC27DC-3AD0-A756-DA82-85C50AAD5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F70B02-9037-414F-2564-A8C6E2F98AA5}"/>
              </a:ext>
            </a:extLst>
          </p:cNvPr>
          <p:cNvSpPr>
            <a:spLocks noGrp="1"/>
          </p:cNvSpPr>
          <p:nvPr>
            <p:ph type="dt" sz="half" idx="10"/>
          </p:nvPr>
        </p:nvSpPr>
        <p:spPr/>
        <p:txBody>
          <a:bodyPr/>
          <a:lstStyle/>
          <a:p>
            <a:endParaRPr kumimoji="1" lang="ja-JP" altLang="en-US"/>
          </a:p>
        </p:txBody>
      </p:sp>
      <p:sp>
        <p:nvSpPr>
          <p:cNvPr id="6" name="フッター プレースホルダー 5">
            <a:extLst>
              <a:ext uri="{FF2B5EF4-FFF2-40B4-BE49-F238E27FC236}">
                <a16:creationId xmlns:a16="http://schemas.microsoft.com/office/drawing/2014/main" id="{979CEF04-3A95-8730-5BEE-8A3DE104169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72B1F3-01D8-44B5-C22D-EEBFE0DB7220}"/>
              </a:ext>
            </a:extLst>
          </p:cNvPr>
          <p:cNvSpPr>
            <a:spLocks noGrp="1"/>
          </p:cNvSpPr>
          <p:nvPr>
            <p:ph type="sldNum" sz="quarter" idx="12"/>
          </p:nvPr>
        </p:nvSpPr>
        <p:spPr/>
        <p:txBody>
          <a:bodyPr/>
          <a:lstStyle/>
          <a:p>
            <a:fld id="{2D47C981-C9AC-4FB6-BDCE-186A5C2BF050}" type="slidenum">
              <a:rPr kumimoji="1" lang="ja-JP" altLang="en-US" smtClean="0"/>
              <a:t>‹#›</a:t>
            </a:fld>
            <a:endParaRPr kumimoji="1" lang="ja-JP" altLang="en-US"/>
          </a:p>
        </p:txBody>
      </p:sp>
    </p:spTree>
    <p:extLst>
      <p:ext uri="{BB962C8B-B14F-4D97-AF65-F5344CB8AC3E}">
        <p14:creationId xmlns:p14="http://schemas.microsoft.com/office/powerpoint/2010/main" val="2367954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28110-B943-7680-AA2A-4C6547DC8EF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2E5C09B-1E02-77DE-DAE5-21E6DB1D85D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79FA29-5A88-D605-FFC8-541CDE25FB39}"/>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365B1D6A-AE74-4AB6-D218-B279BB3755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9734EBF-EB4E-BBCB-B2A0-35844EF626FC}"/>
              </a:ext>
            </a:extLst>
          </p:cNvPr>
          <p:cNvSpPr>
            <a:spLocks noGrp="1"/>
          </p:cNvSpPr>
          <p:nvPr>
            <p:ph type="sldNum" sz="quarter" idx="12"/>
          </p:nvPr>
        </p:nvSpPr>
        <p:spPr/>
        <p:txBody>
          <a:bodyPr/>
          <a:lstStyle/>
          <a:p>
            <a:fld id="{2D47C981-C9AC-4FB6-BDCE-186A5C2BF050}" type="slidenum">
              <a:rPr kumimoji="1" lang="ja-JP" altLang="en-US" smtClean="0"/>
              <a:t>‹#›</a:t>
            </a:fld>
            <a:endParaRPr kumimoji="1" lang="ja-JP" altLang="en-US"/>
          </a:p>
        </p:txBody>
      </p:sp>
    </p:spTree>
    <p:extLst>
      <p:ext uri="{BB962C8B-B14F-4D97-AF65-F5344CB8AC3E}">
        <p14:creationId xmlns:p14="http://schemas.microsoft.com/office/powerpoint/2010/main" val="1080761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4ABDA3E-9A49-D9A8-BE98-0EF263FF617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1F20CC1-4446-A561-9677-BAD9F19E4F1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7EA70A4-25DB-583D-A9FA-8BC562BFBEAB}"/>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B8AA50CD-D108-2AAD-BA3B-6BC07ABE9A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190A32-2929-9021-6C71-A8527AE158BA}"/>
              </a:ext>
            </a:extLst>
          </p:cNvPr>
          <p:cNvSpPr>
            <a:spLocks noGrp="1"/>
          </p:cNvSpPr>
          <p:nvPr>
            <p:ph type="sldNum" sz="quarter" idx="12"/>
          </p:nvPr>
        </p:nvSpPr>
        <p:spPr/>
        <p:txBody>
          <a:bodyPr/>
          <a:lstStyle/>
          <a:p>
            <a:fld id="{2D47C981-C9AC-4FB6-BDCE-186A5C2BF050}" type="slidenum">
              <a:rPr kumimoji="1" lang="ja-JP" altLang="en-US" smtClean="0"/>
              <a:t>‹#›</a:t>
            </a:fld>
            <a:endParaRPr kumimoji="1" lang="ja-JP" altLang="en-US"/>
          </a:p>
        </p:txBody>
      </p:sp>
    </p:spTree>
    <p:extLst>
      <p:ext uri="{BB962C8B-B14F-4D97-AF65-F5344CB8AC3E}">
        <p14:creationId xmlns:p14="http://schemas.microsoft.com/office/powerpoint/2010/main" val="1641646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244B5C-B233-DB33-C2FE-EB1EB9C0CF2E}"/>
              </a:ext>
            </a:extLst>
          </p:cNvPr>
          <p:cNvSpPr>
            <a:spLocks noGrp="1"/>
          </p:cNvSpPr>
          <p:nvPr>
            <p:ph type="title"/>
          </p:nvPr>
        </p:nvSpPr>
        <p:spPr>
          <a:xfrm>
            <a:off x="334963" y="292964"/>
            <a:ext cx="11522075" cy="479394"/>
          </a:xfrm>
        </p:spPr>
        <p:txBody>
          <a:bodyPr>
            <a:noAutofit/>
          </a:bodyPr>
          <a:lstStyle>
            <a:lvl1pPr>
              <a:defRPr sz="2400"/>
            </a:lvl1pPr>
          </a:lstStyle>
          <a:p>
            <a:r>
              <a:rPr kumimoji="1" lang="ja-JP" altLang="en-US"/>
              <a:t>マスター タイトルの書式設定</a:t>
            </a:r>
          </a:p>
        </p:txBody>
      </p:sp>
      <p:sp>
        <p:nvSpPr>
          <p:cNvPr id="6" name="スライド番号プレースホルダー 5">
            <a:extLst>
              <a:ext uri="{FF2B5EF4-FFF2-40B4-BE49-F238E27FC236}">
                <a16:creationId xmlns:a16="http://schemas.microsoft.com/office/drawing/2014/main" id="{80A36F4B-298F-3BA3-2BD3-521768BAC418}"/>
              </a:ext>
            </a:extLst>
          </p:cNvPr>
          <p:cNvSpPr>
            <a:spLocks noGrp="1"/>
          </p:cNvSpPr>
          <p:nvPr>
            <p:ph type="sldNum" sz="quarter" idx="12"/>
          </p:nvPr>
        </p:nvSpPr>
        <p:spPr>
          <a:xfrm>
            <a:off x="11688763" y="6494138"/>
            <a:ext cx="503237" cy="292964"/>
          </a:xfrm>
        </p:spPr>
        <p:txBody>
          <a:bodyPr/>
          <a:lstStyle/>
          <a:p>
            <a:fld id="{2D47C981-C9AC-4FB6-BDCE-186A5C2BF050}"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0B5599E7-F9BA-0EEC-851A-856F60F7C0F0}"/>
              </a:ext>
            </a:extLst>
          </p:cNvPr>
          <p:cNvSpPr/>
          <p:nvPr userDrawn="1"/>
        </p:nvSpPr>
        <p:spPr>
          <a:xfrm>
            <a:off x="0" y="-1"/>
            <a:ext cx="12192000" cy="292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9">
            <a:extLst>
              <a:ext uri="{FF2B5EF4-FFF2-40B4-BE49-F238E27FC236}">
                <a16:creationId xmlns:a16="http://schemas.microsoft.com/office/drawing/2014/main" id="{F4F35D70-C6B7-83F7-4BCC-026A9B9EC82F}"/>
              </a:ext>
            </a:extLst>
          </p:cNvPr>
          <p:cNvSpPr>
            <a:spLocks noGrp="1"/>
          </p:cNvSpPr>
          <p:nvPr>
            <p:ph type="body" sz="quarter" idx="13" hasCustomPrompt="1"/>
          </p:nvPr>
        </p:nvSpPr>
        <p:spPr>
          <a:xfrm>
            <a:off x="334963" y="779538"/>
            <a:ext cx="11522074" cy="578746"/>
          </a:xfrm>
        </p:spPr>
        <p:txBody>
          <a:bodyPr>
            <a:normAutofit/>
          </a:bodyPr>
          <a:lstStyle>
            <a:lvl1pPr marL="0" indent="0">
              <a:buNone/>
              <a:defRPr sz="1800"/>
            </a:lvl1pPr>
          </a:lstStyle>
          <a:p>
            <a:pPr lvl="0"/>
            <a:r>
              <a:rPr kumimoji="1" lang="ja-JP" altLang="en-US" dirty="0"/>
              <a:t>リードメッセージ</a:t>
            </a:r>
          </a:p>
        </p:txBody>
      </p:sp>
      <p:cxnSp>
        <p:nvCxnSpPr>
          <p:cNvPr id="12" name="直線コネクタ 11">
            <a:extLst>
              <a:ext uri="{FF2B5EF4-FFF2-40B4-BE49-F238E27FC236}">
                <a16:creationId xmlns:a16="http://schemas.microsoft.com/office/drawing/2014/main" id="{E8AAB219-9CA4-BF44-20FD-63DC350982C1}"/>
              </a:ext>
            </a:extLst>
          </p:cNvPr>
          <p:cNvCxnSpPr>
            <a:cxnSpLocks/>
          </p:cNvCxnSpPr>
          <p:nvPr userDrawn="1"/>
        </p:nvCxnSpPr>
        <p:spPr>
          <a:xfrm>
            <a:off x="334963" y="355738"/>
            <a:ext cx="0" cy="12777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DDC8CE7-EB4E-C04C-81C1-2BB6AE1CB0EB}"/>
              </a:ext>
            </a:extLst>
          </p:cNvPr>
          <p:cNvCxnSpPr>
            <a:cxnSpLocks/>
          </p:cNvCxnSpPr>
          <p:nvPr userDrawn="1"/>
        </p:nvCxnSpPr>
        <p:spPr>
          <a:xfrm flipH="1">
            <a:off x="184042" y="1384917"/>
            <a:ext cx="193772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テキスト プレースホルダー 9">
            <a:extLst>
              <a:ext uri="{FF2B5EF4-FFF2-40B4-BE49-F238E27FC236}">
                <a16:creationId xmlns:a16="http://schemas.microsoft.com/office/drawing/2014/main" id="{C7D1EC86-AB30-1EA5-C883-CD7FB43EDC22}"/>
              </a:ext>
            </a:extLst>
          </p:cNvPr>
          <p:cNvSpPr>
            <a:spLocks noGrp="1"/>
          </p:cNvSpPr>
          <p:nvPr>
            <p:ph type="body" sz="quarter" idx="14" hasCustomPrompt="1"/>
          </p:nvPr>
        </p:nvSpPr>
        <p:spPr>
          <a:xfrm>
            <a:off x="334963" y="0"/>
            <a:ext cx="11522074" cy="292962"/>
          </a:xfrm>
        </p:spPr>
        <p:txBody>
          <a:bodyPr anchor="ctr">
            <a:normAutofit/>
          </a:bodyPr>
          <a:lstStyle>
            <a:lvl1pPr marL="0" indent="0">
              <a:buNone/>
              <a:defRPr sz="1200">
                <a:solidFill>
                  <a:schemeClr val="bg2"/>
                </a:solidFill>
              </a:defRPr>
            </a:lvl1pPr>
          </a:lstStyle>
          <a:p>
            <a:pPr lvl="0"/>
            <a:r>
              <a:rPr kumimoji="1" lang="ja-JP" altLang="en-US" dirty="0"/>
              <a:t>セクションタイトル</a:t>
            </a:r>
          </a:p>
        </p:txBody>
      </p:sp>
    </p:spTree>
    <p:extLst>
      <p:ext uri="{BB962C8B-B14F-4D97-AF65-F5344CB8AC3E}">
        <p14:creationId xmlns:p14="http://schemas.microsoft.com/office/powerpoint/2010/main" val="4034520916"/>
      </p:ext>
    </p:extLst>
  </p:cSld>
  <p:clrMapOvr>
    <a:masterClrMapping/>
  </p:clrMapOvr>
  <p:extLst>
    <p:ext uri="{DCECCB84-F9BA-43D5-87BE-67443E8EF086}">
      <p15:sldGuideLst xmlns:p15="http://schemas.microsoft.com/office/powerpoint/2012/main">
        <p15:guide id="2" pos="211" userDrawn="1">
          <p15:clr>
            <a:srgbClr val="FBAE40"/>
          </p15:clr>
        </p15:guide>
        <p15:guide id="3" orient="horz" pos="913" userDrawn="1">
          <p15:clr>
            <a:srgbClr val="FBAE40"/>
          </p15:clr>
        </p15:guide>
        <p15:guide id="4" orient="horz" pos="4088" userDrawn="1">
          <p15:clr>
            <a:srgbClr val="FBAE40"/>
          </p15:clr>
        </p15:guide>
        <p15:guide id="6" pos="746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7" name="スライド番号プレースホルダー 5">
            <a:extLst>
              <a:ext uri="{FF2B5EF4-FFF2-40B4-BE49-F238E27FC236}">
                <a16:creationId xmlns:a16="http://schemas.microsoft.com/office/drawing/2014/main" id="{F312A010-ACDE-6070-F494-0CF233A60487}"/>
              </a:ext>
            </a:extLst>
          </p:cNvPr>
          <p:cNvSpPr>
            <a:spLocks noGrp="1"/>
          </p:cNvSpPr>
          <p:nvPr>
            <p:ph type="sldNum" sz="quarter" idx="12"/>
          </p:nvPr>
        </p:nvSpPr>
        <p:spPr>
          <a:xfrm>
            <a:off x="11353799" y="6565036"/>
            <a:ext cx="503237" cy="292964"/>
          </a:xfrm>
        </p:spPr>
        <p:txBody>
          <a:bodyPr/>
          <a:lstStyle/>
          <a:p>
            <a:fld id="{2D47C981-C9AC-4FB6-BDCE-186A5C2BF050}" type="slidenum">
              <a:rPr kumimoji="1" lang="ja-JP" altLang="en-US" smtClean="0"/>
              <a:t>‹#›</a:t>
            </a:fld>
            <a:endParaRPr kumimoji="1" lang="ja-JP" altLang="en-US"/>
          </a:p>
        </p:txBody>
      </p:sp>
      <p:sp>
        <p:nvSpPr>
          <p:cNvPr id="10" name="テキスト プレースホルダー 9">
            <a:extLst>
              <a:ext uri="{FF2B5EF4-FFF2-40B4-BE49-F238E27FC236}">
                <a16:creationId xmlns:a16="http://schemas.microsoft.com/office/drawing/2014/main" id="{304755C0-00E5-2749-28DA-DEB409D4D47C}"/>
              </a:ext>
            </a:extLst>
          </p:cNvPr>
          <p:cNvSpPr>
            <a:spLocks noGrp="1"/>
          </p:cNvSpPr>
          <p:nvPr>
            <p:ph type="body" sz="quarter" idx="13" hasCustomPrompt="1"/>
          </p:nvPr>
        </p:nvSpPr>
        <p:spPr>
          <a:xfrm>
            <a:off x="1595438" y="1449387"/>
            <a:ext cx="9001125" cy="3959225"/>
          </a:xfrm>
          <a:solidFill>
            <a:schemeClr val="accent1"/>
          </a:solidFill>
        </p:spPr>
        <p:txBody>
          <a:bodyPr anchor="ctr"/>
          <a:lstStyle>
            <a:lvl1pPr marL="0" indent="0" algn="ctr">
              <a:buNone/>
              <a:defRPr>
                <a:solidFill>
                  <a:schemeClr val="bg1"/>
                </a:solidFill>
              </a:defRPr>
            </a:lvl1pPr>
          </a:lstStyle>
          <a:p>
            <a:pPr lvl="0"/>
            <a:r>
              <a:rPr kumimoji="1" lang="ja-JP" altLang="en-US" dirty="0"/>
              <a:t>セクションタイトル</a:t>
            </a:r>
          </a:p>
        </p:txBody>
      </p:sp>
    </p:spTree>
    <p:extLst>
      <p:ext uri="{BB962C8B-B14F-4D97-AF65-F5344CB8AC3E}">
        <p14:creationId xmlns:p14="http://schemas.microsoft.com/office/powerpoint/2010/main" val="3572572331"/>
      </p:ext>
    </p:extLst>
  </p:cSld>
  <p:clrMapOvr>
    <a:masterClrMapping/>
  </p:clrMapOvr>
  <p:extLst>
    <p:ext uri="{DCECCB84-F9BA-43D5-87BE-67443E8EF086}">
      <p15:sldGuideLst xmlns:p15="http://schemas.microsoft.com/office/powerpoint/2012/main">
        <p15:guide id="1" orient="horz" pos="913" userDrawn="1">
          <p15:clr>
            <a:srgbClr val="FBAE40"/>
          </p15:clr>
        </p15:guide>
        <p15:guide id="2" orient="horz" pos="3407" userDrawn="1">
          <p15:clr>
            <a:srgbClr val="FBAE40"/>
          </p15:clr>
        </p15:guide>
        <p15:guide id="3" pos="1005" userDrawn="1">
          <p15:clr>
            <a:srgbClr val="FBAE40"/>
          </p15:clr>
        </p15:guide>
        <p15:guide id="4" pos="667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EE7DF-CA3D-DDE6-FDA5-4C893848068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189FABF-64BB-3692-3EAE-406157E4730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21164F9-C5CD-F844-8161-9447C8FECC3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A898167-7C65-8EC5-4564-B157C5DA5870}"/>
              </a:ext>
            </a:extLst>
          </p:cNvPr>
          <p:cNvSpPr>
            <a:spLocks noGrp="1"/>
          </p:cNvSpPr>
          <p:nvPr>
            <p:ph type="dt" sz="half" idx="10"/>
          </p:nvPr>
        </p:nvSpPr>
        <p:spPr/>
        <p:txBody>
          <a:bodyPr/>
          <a:lstStyle/>
          <a:p>
            <a:endParaRPr kumimoji="1" lang="ja-JP" altLang="en-US"/>
          </a:p>
        </p:txBody>
      </p:sp>
      <p:sp>
        <p:nvSpPr>
          <p:cNvPr id="6" name="フッター プレースホルダー 5">
            <a:extLst>
              <a:ext uri="{FF2B5EF4-FFF2-40B4-BE49-F238E27FC236}">
                <a16:creationId xmlns:a16="http://schemas.microsoft.com/office/drawing/2014/main" id="{F307F33E-A659-C965-2016-11632F37810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38BF0D-3071-8028-B8E8-F29DA8A9686B}"/>
              </a:ext>
            </a:extLst>
          </p:cNvPr>
          <p:cNvSpPr>
            <a:spLocks noGrp="1"/>
          </p:cNvSpPr>
          <p:nvPr>
            <p:ph type="sldNum" sz="quarter" idx="12"/>
          </p:nvPr>
        </p:nvSpPr>
        <p:spPr/>
        <p:txBody>
          <a:bodyPr/>
          <a:lstStyle/>
          <a:p>
            <a:fld id="{2D47C981-C9AC-4FB6-BDCE-186A5C2BF050}" type="slidenum">
              <a:rPr kumimoji="1" lang="ja-JP" altLang="en-US" smtClean="0"/>
              <a:t>‹#›</a:t>
            </a:fld>
            <a:endParaRPr kumimoji="1" lang="ja-JP" altLang="en-US"/>
          </a:p>
        </p:txBody>
      </p:sp>
    </p:spTree>
    <p:extLst>
      <p:ext uri="{BB962C8B-B14F-4D97-AF65-F5344CB8AC3E}">
        <p14:creationId xmlns:p14="http://schemas.microsoft.com/office/powerpoint/2010/main" val="2202950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BEE081-6D8D-85F5-B27B-D93D26FEBAF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A448DCF-B0DF-1E60-C6B2-4A68A24915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235EDD-8555-7060-40DF-F1A49DF3E2D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A4753A4-FA5A-CA7B-225C-E3EFE6D828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5E01FFC-135A-F3B2-D3F5-655FE641AA1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4D5DBC0-CA01-AC25-06AA-C0A0C948595D}"/>
              </a:ext>
            </a:extLst>
          </p:cNvPr>
          <p:cNvSpPr>
            <a:spLocks noGrp="1"/>
          </p:cNvSpPr>
          <p:nvPr>
            <p:ph type="dt" sz="half" idx="10"/>
          </p:nvPr>
        </p:nvSpPr>
        <p:spPr/>
        <p:txBody>
          <a:bodyPr/>
          <a:lstStyle/>
          <a:p>
            <a:endParaRPr kumimoji="1" lang="ja-JP" altLang="en-US"/>
          </a:p>
        </p:txBody>
      </p:sp>
      <p:sp>
        <p:nvSpPr>
          <p:cNvPr id="8" name="フッター プレースホルダー 7">
            <a:extLst>
              <a:ext uri="{FF2B5EF4-FFF2-40B4-BE49-F238E27FC236}">
                <a16:creationId xmlns:a16="http://schemas.microsoft.com/office/drawing/2014/main" id="{FA869764-74B1-7E1D-A6DA-E1C7944854C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EF7E13B-4583-E039-D7D4-4F247C925F51}"/>
              </a:ext>
            </a:extLst>
          </p:cNvPr>
          <p:cNvSpPr>
            <a:spLocks noGrp="1"/>
          </p:cNvSpPr>
          <p:nvPr>
            <p:ph type="sldNum" sz="quarter" idx="12"/>
          </p:nvPr>
        </p:nvSpPr>
        <p:spPr/>
        <p:txBody>
          <a:bodyPr/>
          <a:lstStyle/>
          <a:p>
            <a:fld id="{2D47C981-C9AC-4FB6-BDCE-186A5C2BF050}" type="slidenum">
              <a:rPr kumimoji="1" lang="ja-JP" altLang="en-US" smtClean="0"/>
              <a:t>‹#›</a:t>
            </a:fld>
            <a:endParaRPr kumimoji="1" lang="ja-JP" altLang="en-US"/>
          </a:p>
        </p:txBody>
      </p:sp>
    </p:spTree>
    <p:extLst>
      <p:ext uri="{BB962C8B-B14F-4D97-AF65-F5344CB8AC3E}">
        <p14:creationId xmlns:p14="http://schemas.microsoft.com/office/powerpoint/2010/main" val="64326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2BF466-8F76-BF1C-DAFC-54133615342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8CF4B7D-82C7-7267-A1F7-23A078205414}"/>
              </a:ext>
            </a:extLst>
          </p:cNvPr>
          <p:cNvSpPr>
            <a:spLocks noGrp="1"/>
          </p:cNvSpPr>
          <p:nvPr>
            <p:ph type="dt" sz="half" idx="10"/>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2C4308C8-9E2D-4255-16FB-8C7174986D3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836C05F-3462-E836-3850-1DE920A632B5}"/>
              </a:ext>
            </a:extLst>
          </p:cNvPr>
          <p:cNvSpPr>
            <a:spLocks noGrp="1"/>
          </p:cNvSpPr>
          <p:nvPr>
            <p:ph type="sldNum" sz="quarter" idx="12"/>
          </p:nvPr>
        </p:nvSpPr>
        <p:spPr/>
        <p:txBody>
          <a:bodyPr/>
          <a:lstStyle/>
          <a:p>
            <a:fld id="{2D47C981-C9AC-4FB6-BDCE-186A5C2BF050}" type="slidenum">
              <a:rPr kumimoji="1" lang="ja-JP" altLang="en-US" smtClean="0"/>
              <a:t>‹#›</a:t>
            </a:fld>
            <a:endParaRPr kumimoji="1" lang="ja-JP" altLang="en-US"/>
          </a:p>
        </p:txBody>
      </p:sp>
    </p:spTree>
    <p:extLst>
      <p:ext uri="{BB962C8B-B14F-4D97-AF65-F5344CB8AC3E}">
        <p14:creationId xmlns:p14="http://schemas.microsoft.com/office/powerpoint/2010/main" val="1345384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7B521459-E0BD-3983-983A-DB12CE874A67}"/>
              </a:ext>
            </a:extLst>
          </p:cNvPr>
          <p:cNvGrpSpPr/>
          <p:nvPr userDrawn="1"/>
        </p:nvGrpSpPr>
        <p:grpSpPr>
          <a:xfrm>
            <a:off x="0" y="6131107"/>
            <a:ext cx="12192000" cy="726893"/>
            <a:chOff x="0" y="6131107"/>
            <a:chExt cx="12192000" cy="726893"/>
          </a:xfrm>
          <a:solidFill>
            <a:schemeClr val="accent6">
              <a:lumMod val="40000"/>
              <a:lumOff val="60000"/>
            </a:schemeClr>
          </a:solidFill>
        </p:grpSpPr>
        <p:sp>
          <p:nvSpPr>
            <p:cNvPr id="7" name="フリーフォーム: 図形 6">
              <a:extLst>
                <a:ext uri="{FF2B5EF4-FFF2-40B4-BE49-F238E27FC236}">
                  <a16:creationId xmlns:a16="http://schemas.microsoft.com/office/drawing/2014/main" id="{762A646C-E6FF-56F4-F464-B7CB41C02D93}"/>
                </a:ext>
              </a:extLst>
            </p:cNvPr>
            <p:cNvSpPr/>
            <p:nvPr/>
          </p:nvSpPr>
          <p:spPr>
            <a:xfrm>
              <a:off x="47328" y="6131107"/>
              <a:ext cx="12097344" cy="361768"/>
            </a:xfrm>
            <a:custGeom>
              <a:avLst/>
              <a:gdLst>
                <a:gd name="connsiteX0" fmla="*/ 6048673 w 12097344"/>
                <a:gd name="connsiteY0" fmla="*/ 0 h 361768"/>
                <a:gd name="connsiteX1" fmla="*/ 11862691 w 12097344"/>
                <a:gd name="connsiteY1" fmla="*/ 321452 h 361768"/>
                <a:gd name="connsiteX2" fmla="*/ 12097344 w 12097344"/>
                <a:gd name="connsiteY2" fmla="*/ 361768 h 361768"/>
                <a:gd name="connsiteX3" fmla="*/ 0 w 12097344"/>
                <a:gd name="connsiteY3" fmla="*/ 361768 h 361768"/>
                <a:gd name="connsiteX4" fmla="*/ 234653 w 12097344"/>
                <a:gd name="connsiteY4" fmla="*/ 321452 h 361768"/>
                <a:gd name="connsiteX5" fmla="*/ 6048673 w 12097344"/>
                <a:gd name="connsiteY5" fmla="*/ 0 h 36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7344" h="361768">
                  <a:moveTo>
                    <a:pt x="6048673" y="0"/>
                  </a:moveTo>
                  <a:cubicBezTo>
                    <a:pt x="8437872" y="0"/>
                    <a:pt x="10554942" y="126609"/>
                    <a:pt x="11862691" y="321452"/>
                  </a:cubicBezTo>
                  <a:lnTo>
                    <a:pt x="12097344" y="361768"/>
                  </a:lnTo>
                  <a:lnTo>
                    <a:pt x="0" y="361768"/>
                  </a:lnTo>
                  <a:lnTo>
                    <a:pt x="234653" y="321452"/>
                  </a:lnTo>
                  <a:cubicBezTo>
                    <a:pt x="1542403" y="126609"/>
                    <a:pt x="3659473" y="0"/>
                    <a:pt x="6048673"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8" name="正方形/長方形 7">
              <a:extLst>
                <a:ext uri="{FF2B5EF4-FFF2-40B4-BE49-F238E27FC236}">
                  <a16:creationId xmlns:a16="http://schemas.microsoft.com/office/drawing/2014/main" id="{902E3D5A-D79E-F146-827D-78693D08A6B9}"/>
                </a:ext>
              </a:extLst>
            </p:cNvPr>
            <p:cNvSpPr/>
            <p:nvPr/>
          </p:nvSpPr>
          <p:spPr>
            <a:xfrm>
              <a:off x="0" y="6492875"/>
              <a:ext cx="12192000" cy="36512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 name="タイトル 1">
            <a:extLst>
              <a:ext uri="{FF2B5EF4-FFF2-40B4-BE49-F238E27FC236}">
                <a16:creationId xmlns:a16="http://schemas.microsoft.com/office/drawing/2014/main" id="{952BF466-8F76-BF1C-DAFC-541336153420}"/>
              </a:ext>
            </a:extLst>
          </p:cNvPr>
          <p:cNvSpPr>
            <a:spLocks noGrp="1"/>
          </p:cNvSpPr>
          <p:nvPr>
            <p:ph type="title"/>
          </p:nvPr>
        </p:nvSpPr>
        <p:spPr>
          <a:xfrm>
            <a:off x="532150" y="21879"/>
            <a:ext cx="9983449" cy="422925"/>
          </a:xfrm>
        </p:spPr>
        <p:txBody>
          <a:bodyPr>
            <a:normAutofit/>
          </a:bodyPr>
          <a:lstStyle>
            <a:lvl1pPr>
              <a:defRPr sz="1600"/>
            </a:lvl1p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0836C05F-3462-E836-3850-1DE920A632B5}"/>
              </a:ext>
            </a:extLst>
          </p:cNvPr>
          <p:cNvSpPr>
            <a:spLocks noGrp="1"/>
          </p:cNvSpPr>
          <p:nvPr>
            <p:ph type="sldNum" sz="quarter" idx="12"/>
          </p:nvPr>
        </p:nvSpPr>
        <p:spPr>
          <a:xfrm>
            <a:off x="11040254" y="6488035"/>
            <a:ext cx="1001843" cy="365125"/>
          </a:xfrm>
        </p:spPr>
        <p:txBody>
          <a:bodyPr/>
          <a:lstStyle>
            <a:lvl1pPr>
              <a:defRPr sz="1100">
                <a:solidFill>
                  <a:schemeClr val="tx1"/>
                </a:solidFill>
              </a:defRPr>
            </a:lvl1pPr>
          </a:lstStyle>
          <a:p>
            <a:fld id="{2D47C981-C9AC-4FB6-BDCE-186A5C2BF050}" type="slidenum">
              <a:rPr lang="ja-JP" altLang="en-US" smtClean="0"/>
              <a:pPr/>
              <a:t>‹#›</a:t>
            </a:fld>
            <a:endParaRPr lang="ja-JP" altLang="en-US"/>
          </a:p>
        </p:txBody>
      </p:sp>
      <p:pic>
        <p:nvPicPr>
          <p:cNvPr id="1026" name="Picture 2" descr=":6期_チームやわらかパン:">
            <a:extLst>
              <a:ext uri="{FF2B5EF4-FFF2-40B4-BE49-F238E27FC236}">
                <a16:creationId xmlns:a16="http://schemas.microsoft.com/office/drawing/2014/main" id="{15A5C251-AEAF-3188-2B9A-5E508EA202C6}"/>
              </a:ext>
            </a:extLst>
          </p:cNvPr>
          <p:cNvPicPr>
            <a:picLocks noChangeAspect="1" noChangeArrowheads="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65" y="2772"/>
            <a:ext cx="425970" cy="42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309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タイトルのみ">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7B521459-E0BD-3983-983A-DB12CE874A67}"/>
              </a:ext>
            </a:extLst>
          </p:cNvPr>
          <p:cNvGrpSpPr/>
          <p:nvPr userDrawn="1"/>
        </p:nvGrpSpPr>
        <p:grpSpPr>
          <a:xfrm>
            <a:off x="0" y="6131107"/>
            <a:ext cx="12192000" cy="726893"/>
            <a:chOff x="0" y="6131107"/>
            <a:chExt cx="12192000" cy="726893"/>
          </a:xfrm>
        </p:grpSpPr>
        <p:sp>
          <p:nvSpPr>
            <p:cNvPr id="7" name="フリーフォーム: 図形 6">
              <a:extLst>
                <a:ext uri="{FF2B5EF4-FFF2-40B4-BE49-F238E27FC236}">
                  <a16:creationId xmlns:a16="http://schemas.microsoft.com/office/drawing/2014/main" id="{762A646C-E6FF-56F4-F464-B7CB41C02D93}"/>
                </a:ext>
              </a:extLst>
            </p:cNvPr>
            <p:cNvSpPr/>
            <p:nvPr/>
          </p:nvSpPr>
          <p:spPr>
            <a:xfrm>
              <a:off x="47328" y="6131107"/>
              <a:ext cx="12097344" cy="361768"/>
            </a:xfrm>
            <a:custGeom>
              <a:avLst/>
              <a:gdLst>
                <a:gd name="connsiteX0" fmla="*/ 6048673 w 12097344"/>
                <a:gd name="connsiteY0" fmla="*/ 0 h 361768"/>
                <a:gd name="connsiteX1" fmla="*/ 11862691 w 12097344"/>
                <a:gd name="connsiteY1" fmla="*/ 321452 h 361768"/>
                <a:gd name="connsiteX2" fmla="*/ 12097344 w 12097344"/>
                <a:gd name="connsiteY2" fmla="*/ 361768 h 361768"/>
                <a:gd name="connsiteX3" fmla="*/ 0 w 12097344"/>
                <a:gd name="connsiteY3" fmla="*/ 361768 h 361768"/>
                <a:gd name="connsiteX4" fmla="*/ 234653 w 12097344"/>
                <a:gd name="connsiteY4" fmla="*/ 321452 h 361768"/>
                <a:gd name="connsiteX5" fmla="*/ 6048673 w 12097344"/>
                <a:gd name="connsiteY5" fmla="*/ 0 h 36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7344" h="361768">
                  <a:moveTo>
                    <a:pt x="6048673" y="0"/>
                  </a:moveTo>
                  <a:cubicBezTo>
                    <a:pt x="8437872" y="0"/>
                    <a:pt x="10554942" y="126609"/>
                    <a:pt x="11862691" y="321452"/>
                  </a:cubicBezTo>
                  <a:lnTo>
                    <a:pt x="12097344" y="361768"/>
                  </a:lnTo>
                  <a:lnTo>
                    <a:pt x="0" y="361768"/>
                  </a:lnTo>
                  <a:lnTo>
                    <a:pt x="234653" y="321452"/>
                  </a:lnTo>
                  <a:cubicBezTo>
                    <a:pt x="1542403" y="126609"/>
                    <a:pt x="3659473" y="0"/>
                    <a:pt x="6048673" y="0"/>
                  </a:cubicBezTo>
                  <a:close/>
                </a:path>
              </a:pathLst>
            </a:custGeom>
            <a:solidFill>
              <a:srgbClr val="92D1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8" name="正方形/長方形 7">
              <a:extLst>
                <a:ext uri="{FF2B5EF4-FFF2-40B4-BE49-F238E27FC236}">
                  <a16:creationId xmlns:a16="http://schemas.microsoft.com/office/drawing/2014/main" id="{902E3D5A-D79E-F146-827D-78693D08A6B9}"/>
                </a:ext>
              </a:extLst>
            </p:cNvPr>
            <p:cNvSpPr/>
            <p:nvPr/>
          </p:nvSpPr>
          <p:spPr>
            <a:xfrm>
              <a:off x="0" y="6492875"/>
              <a:ext cx="12192000" cy="365125"/>
            </a:xfrm>
            <a:prstGeom prst="rect">
              <a:avLst/>
            </a:prstGeom>
            <a:solidFill>
              <a:srgbClr val="92D1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 name="タイトル 1">
            <a:extLst>
              <a:ext uri="{FF2B5EF4-FFF2-40B4-BE49-F238E27FC236}">
                <a16:creationId xmlns:a16="http://schemas.microsoft.com/office/drawing/2014/main" id="{952BF466-8F76-BF1C-DAFC-541336153420}"/>
              </a:ext>
            </a:extLst>
          </p:cNvPr>
          <p:cNvSpPr>
            <a:spLocks noGrp="1"/>
          </p:cNvSpPr>
          <p:nvPr>
            <p:ph type="title"/>
          </p:nvPr>
        </p:nvSpPr>
        <p:spPr>
          <a:xfrm>
            <a:off x="532150" y="21879"/>
            <a:ext cx="9983449" cy="422925"/>
          </a:xfrm>
        </p:spPr>
        <p:txBody>
          <a:bodyPr>
            <a:normAutofit/>
          </a:bodyPr>
          <a:lstStyle>
            <a:lvl1pPr>
              <a:defRPr sz="1600"/>
            </a:lvl1p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0836C05F-3462-E836-3850-1DE920A632B5}"/>
              </a:ext>
            </a:extLst>
          </p:cNvPr>
          <p:cNvSpPr>
            <a:spLocks noGrp="1"/>
          </p:cNvSpPr>
          <p:nvPr>
            <p:ph type="sldNum" sz="quarter" idx="12"/>
          </p:nvPr>
        </p:nvSpPr>
        <p:spPr>
          <a:xfrm>
            <a:off x="11040254" y="6488035"/>
            <a:ext cx="1001843" cy="365125"/>
          </a:xfrm>
        </p:spPr>
        <p:txBody>
          <a:bodyPr/>
          <a:lstStyle>
            <a:lvl1pPr>
              <a:defRPr sz="1100">
                <a:solidFill>
                  <a:schemeClr val="bg1"/>
                </a:solidFill>
              </a:defRPr>
            </a:lvl1pPr>
          </a:lstStyle>
          <a:p>
            <a:fld id="{2D47C981-C9AC-4FB6-BDCE-186A5C2BF050}" type="slidenum">
              <a:rPr lang="ja-JP" altLang="en-US" smtClean="0"/>
              <a:pPr/>
              <a:t>‹#›</a:t>
            </a:fld>
            <a:endParaRPr lang="ja-JP" altLang="en-US"/>
          </a:p>
        </p:txBody>
      </p:sp>
      <p:pic>
        <p:nvPicPr>
          <p:cNvPr id="1026" name="Picture 2" descr=":6期_チームやわらかパン:">
            <a:extLst>
              <a:ext uri="{FF2B5EF4-FFF2-40B4-BE49-F238E27FC236}">
                <a16:creationId xmlns:a16="http://schemas.microsoft.com/office/drawing/2014/main" id="{15A5C251-AEAF-3188-2B9A-5E508EA202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465" y="2772"/>
            <a:ext cx="425970" cy="42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56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D9D84AE-D303-98B5-C8AD-39913729D2D7}"/>
              </a:ext>
            </a:extLst>
          </p:cNvPr>
          <p:cNvSpPr>
            <a:spLocks noGrp="1"/>
          </p:cNvSpPr>
          <p:nvPr>
            <p:ph type="dt" sz="half" idx="10"/>
          </p:nvPr>
        </p:nvSpPr>
        <p:spPr/>
        <p:txBody>
          <a:bodyPr/>
          <a:lstStyle/>
          <a:p>
            <a:endParaRPr kumimoji="1" lang="ja-JP" altLang="en-US"/>
          </a:p>
        </p:txBody>
      </p:sp>
      <p:sp>
        <p:nvSpPr>
          <p:cNvPr id="3" name="フッター プレースホルダー 2">
            <a:extLst>
              <a:ext uri="{FF2B5EF4-FFF2-40B4-BE49-F238E27FC236}">
                <a16:creationId xmlns:a16="http://schemas.microsoft.com/office/drawing/2014/main" id="{4D6F8AC1-854B-3CF9-A51A-E47E07EDFF4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D51EDCC-938F-9C00-11A9-BAEFE3AA913C}"/>
              </a:ext>
            </a:extLst>
          </p:cNvPr>
          <p:cNvSpPr>
            <a:spLocks noGrp="1"/>
          </p:cNvSpPr>
          <p:nvPr>
            <p:ph type="sldNum" sz="quarter" idx="12"/>
          </p:nvPr>
        </p:nvSpPr>
        <p:spPr/>
        <p:txBody>
          <a:bodyPr/>
          <a:lstStyle/>
          <a:p>
            <a:fld id="{2D47C981-C9AC-4FB6-BDCE-186A5C2BF050}" type="slidenum">
              <a:rPr kumimoji="1" lang="ja-JP" altLang="en-US" smtClean="0"/>
              <a:t>‹#›</a:t>
            </a:fld>
            <a:endParaRPr kumimoji="1" lang="ja-JP" altLang="en-US"/>
          </a:p>
        </p:txBody>
      </p:sp>
    </p:spTree>
    <p:extLst>
      <p:ext uri="{BB962C8B-B14F-4D97-AF65-F5344CB8AC3E}">
        <p14:creationId xmlns:p14="http://schemas.microsoft.com/office/powerpoint/2010/main" val="57893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124EA-24C8-06B9-0F38-0073F2D8E4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44FA916-A900-8BFD-2250-DD8F91552C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BBFD35-577D-8F6A-0134-DF2539E782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ー 4">
            <a:extLst>
              <a:ext uri="{FF2B5EF4-FFF2-40B4-BE49-F238E27FC236}">
                <a16:creationId xmlns:a16="http://schemas.microsoft.com/office/drawing/2014/main" id="{F20939EB-3D03-629F-15D0-7501611A54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E32F86F-FEF3-605B-4A9E-272C20C7C3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47C981-C9AC-4FB6-BDCE-186A5C2BF050}" type="slidenum">
              <a:rPr kumimoji="1" lang="ja-JP" altLang="en-US" smtClean="0"/>
              <a:t>‹#›</a:t>
            </a:fld>
            <a:endParaRPr kumimoji="1" lang="ja-JP" altLang="en-US"/>
          </a:p>
        </p:txBody>
      </p:sp>
    </p:spTree>
    <p:extLst>
      <p:ext uri="{BB962C8B-B14F-4D97-AF65-F5344CB8AC3E}">
        <p14:creationId xmlns:p14="http://schemas.microsoft.com/office/powerpoint/2010/main" val="4199723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jpeg"/><Relationship Id="rId7" Type="http://schemas.openxmlformats.org/officeDocument/2006/relationships/image" Target="../media/image25.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4.png"/><Relationship Id="rId2" Type="http://schemas.openxmlformats.org/officeDocument/2006/relationships/image" Target="../media/image13.jpe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3.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3.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3.jpe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get.geojs.io/v1/ip/geo.jso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4EFE0D5E-FE75-D6D7-2EA3-26BC86463E60}"/>
              </a:ext>
            </a:extLst>
          </p:cNvPr>
          <p:cNvSpPr>
            <a:spLocks noGrp="1" noRot="1" noMove="1" noResize="1" noEditPoints="1" noAdjustHandles="1" noChangeArrowheads="1" noChangeShapeType="1"/>
          </p:cNvSpPr>
          <p:nvPr/>
        </p:nvSpPr>
        <p:spPr>
          <a:xfrm>
            <a:off x="0" y="0"/>
            <a:ext cx="12192000" cy="6858000"/>
          </a:xfrm>
          <a:prstGeom prst="rect">
            <a:avLst/>
          </a:prstGeom>
          <a:gradFill>
            <a:gsLst>
              <a:gs pos="0">
                <a:srgbClr val="00B0F0">
                  <a:alpha val="82000"/>
                </a:srgbClr>
              </a:gs>
              <a:gs pos="100000">
                <a:schemeClr val="accent1">
                  <a:lumMod val="30000"/>
                  <a:lumOff val="70000"/>
                  <a:alpha val="48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フリーフォーム: 図形 10">
            <a:extLst>
              <a:ext uri="{FF2B5EF4-FFF2-40B4-BE49-F238E27FC236}">
                <a16:creationId xmlns:a16="http://schemas.microsoft.com/office/drawing/2014/main" id="{78DB13DA-16FB-F393-6B5A-73F0F5790511}"/>
              </a:ext>
            </a:extLst>
          </p:cNvPr>
          <p:cNvSpPr>
            <a:spLocks/>
          </p:cNvSpPr>
          <p:nvPr/>
        </p:nvSpPr>
        <p:spPr>
          <a:xfrm>
            <a:off x="-31111" y="5613218"/>
            <a:ext cx="12254222" cy="1244782"/>
          </a:xfrm>
          <a:custGeom>
            <a:avLst/>
            <a:gdLst>
              <a:gd name="connsiteX0" fmla="*/ 6127111 w 12254222"/>
              <a:gd name="connsiteY0" fmla="*/ 0 h 2165350"/>
              <a:gd name="connsiteX1" fmla="*/ 12151804 w 12254222"/>
              <a:gd name="connsiteY1" fmla="*/ 389647 h 2165350"/>
              <a:gd name="connsiteX2" fmla="*/ 12254222 w 12254222"/>
              <a:gd name="connsiteY2" fmla="*/ 412750 h 2165350"/>
              <a:gd name="connsiteX3" fmla="*/ 12223111 w 12254222"/>
              <a:gd name="connsiteY3" fmla="*/ 412750 h 2165350"/>
              <a:gd name="connsiteX4" fmla="*/ 12223111 w 12254222"/>
              <a:gd name="connsiteY4" fmla="*/ 2165350 h 2165350"/>
              <a:gd name="connsiteX5" fmla="*/ 31111 w 12254222"/>
              <a:gd name="connsiteY5" fmla="*/ 2165350 h 2165350"/>
              <a:gd name="connsiteX6" fmla="*/ 31111 w 12254222"/>
              <a:gd name="connsiteY6" fmla="*/ 412750 h 2165350"/>
              <a:gd name="connsiteX7" fmla="*/ 0 w 12254222"/>
              <a:gd name="connsiteY7" fmla="*/ 412750 h 2165350"/>
              <a:gd name="connsiteX8" fmla="*/ 102418 w 12254222"/>
              <a:gd name="connsiteY8" fmla="*/ 389647 h 2165350"/>
              <a:gd name="connsiteX9" fmla="*/ 6127111 w 12254222"/>
              <a:gd name="connsiteY9"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54222" h="2165350">
                <a:moveTo>
                  <a:pt x="6127111" y="0"/>
                </a:moveTo>
                <a:cubicBezTo>
                  <a:pt x="8728654" y="0"/>
                  <a:pt x="10991550" y="157556"/>
                  <a:pt x="12151804" y="389647"/>
                </a:cubicBezTo>
                <a:lnTo>
                  <a:pt x="12254222" y="412750"/>
                </a:lnTo>
                <a:lnTo>
                  <a:pt x="12223111" y="412750"/>
                </a:lnTo>
                <a:lnTo>
                  <a:pt x="12223111" y="2165350"/>
                </a:lnTo>
                <a:lnTo>
                  <a:pt x="31111" y="2165350"/>
                </a:lnTo>
                <a:lnTo>
                  <a:pt x="31111" y="412750"/>
                </a:lnTo>
                <a:lnTo>
                  <a:pt x="0" y="412750"/>
                </a:lnTo>
                <a:lnTo>
                  <a:pt x="102418" y="389647"/>
                </a:lnTo>
                <a:cubicBezTo>
                  <a:pt x="1262672" y="157556"/>
                  <a:pt x="3525569" y="0"/>
                  <a:pt x="6127111" y="0"/>
                </a:cubicBezTo>
                <a:close/>
              </a:path>
            </a:pathLst>
          </a:custGeom>
          <a:solidFill>
            <a:srgbClr val="92D1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46D3BBEC-D6D7-8A5A-CCAB-0A089D773739}"/>
              </a:ext>
            </a:extLst>
          </p:cNvPr>
          <p:cNvSpPr>
            <a:spLocks noGrp="1"/>
          </p:cNvSpPr>
          <p:nvPr>
            <p:ph type="sldNum" sz="quarter" idx="12"/>
          </p:nvPr>
        </p:nvSpPr>
        <p:spPr/>
        <p:txBody>
          <a:bodyPr/>
          <a:lstStyle/>
          <a:p>
            <a:fld id="{2D47C981-C9AC-4FB6-BDCE-186A5C2BF050}" type="slidenum">
              <a:rPr kumimoji="1" lang="ja-JP" altLang="en-US" smtClean="0"/>
              <a:t>1</a:t>
            </a:fld>
            <a:endParaRPr kumimoji="1" lang="ja-JP" altLang="en-US"/>
          </a:p>
        </p:txBody>
      </p:sp>
      <p:grpSp>
        <p:nvGrpSpPr>
          <p:cNvPr id="15" name="グループ化 14">
            <a:extLst>
              <a:ext uri="{FF2B5EF4-FFF2-40B4-BE49-F238E27FC236}">
                <a16:creationId xmlns:a16="http://schemas.microsoft.com/office/drawing/2014/main" id="{6D9094F1-12A3-D3B2-44F1-FAF6DBF20CCE}"/>
              </a:ext>
            </a:extLst>
          </p:cNvPr>
          <p:cNvGrpSpPr>
            <a:grpSpLocks noGrp="1" noUngrp="1" noRot="1" noMove="1" noResize="1"/>
          </p:cNvGrpSpPr>
          <p:nvPr/>
        </p:nvGrpSpPr>
        <p:grpSpPr>
          <a:xfrm>
            <a:off x="391259" y="527538"/>
            <a:ext cx="1446334" cy="1446334"/>
            <a:chOff x="329713" y="1055076"/>
            <a:chExt cx="1446334" cy="1446334"/>
          </a:xfrm>
        </p:grpSpPr>
        <p:sp>
          <p:nvSpPr>
            <p:cNvPr id="14" name="楕円 13">
              <a:extLst>
                <a:ext uri="{FF2B5EF4-FFF2-40B4-BE49-F238E27FC236}">
                  <a16:creationId xmlns:a16="http://schemas.microsoft.com/office/drawing/2014/main" id="{D52FF5A5-B6C5-9528-2DEE-3F23A844275D}"/>
                </a:ext>
              </a:extLst>
            </p:cNvPr>
            <p:cNvSpPr>
              <a:spLocks noGrp="1" noRot="1" noMove="1" noResize="1" noEditPoints="1" noAdjustHandles="1" noChangeArrowheads="1" noChangeShapeType="1"/>
            </p:cNvSpPr>
            <p:nvPr/>
          </p:nvSpPr>
          <p:spPr>
            <a:xfrm>
              <a:off x="329713" y="1055076"/>
              <a:ext cx="1446334" cy="1446334"/>
            </a:xfrm>
            <a:prstGeom prst="ellipse">
              <a:avLst/>
            </a:prstGeom>
            <a:solidFill>
              <a:schemeClr val="accent6">
                <a:lumMod val="20000"/>
                <a:lumOff val="8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5FD086B4-6043-B3D8-A610-918783BDDEA0}"/>
                </a:ext>
              </a:extLst>
            </p:cNvPr>
            <p:cNvSpPr>
              <a:spLocks noGrp="1" noRot="1" noMove="1" noResize="1" noEditPoints="1" noAdjustHandles="1" noChangeArrowheads="1" noChangeShapeType="1"/>
            </p:cNvSpPr>
            <p:nvPr/>
          </p:nvSpPr>
          <p:spPr>
            <a:xfrm>
              <a:off x="430824" y="1169377"/>
              <a:ext cx="1213338" cy="1213338"/>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3466067-F04E-10A6-05FF-95A9CA08F7A2}"/>
                </a:ext>
              </a:extLst>
            </p:cNvPr>
            <p:cNvSpPr>
              <a:spLocks noGrp="1" noRot="1" noMove="1" noResize="1" noEditPoints="1" noAdjustHandles="1" noChangeArrowheads="1" noChangeShapeType="1"/>
            </p:cNvSpPr>
            <p:nvPr/>
          </p:nvSpPr>
          <p:spPr>
            <a:xfrm>
              <a:off x="536332" y="1274885"/>
              <a:ext cx="1002322" cy="10023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思考の吹き出し: 雲形 19">
            <a:extLst>
              <a:ext uri="{FF2B5EF4-FFF2-40B4-BE49-F238E27FC236}">
                <a16:creationId xmlns:a16="http://schemas.microsoft.com/office/drawing/2014/main" id="{4481C6B7-1255-4E34-6A90-CBEC3F282E1E}"/>
              </a:ext>
            </a:extLst>
          </p:cNvPr>
          <p:cNvSpPr/>
          <p:nvPr/>
        </p:nvSpPr>
        <p:spPr>
          <a:xfrm>
            <a:off x="9702889" y="1261229"/>
            <a:ext cx="1707173" cy="976879"/>
          </a:xfrm>
          <a:prstGeom prst="cloudCallout">
            <a:avLst>
              <a:gd name="adj1" fmla="val -4522"/>
              <a:gd name="adj2" fmla="val 1107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思考の吹き出し: 雲形 20">
            <a:extLst>
              <a:ext uri="{FF2B5EF4-FFF2-40B4-BE49-F238E27FC236}">
                <a16:creationId xmlns:a16="http://schemas.microsoft.com/office/drawing/2014/main" id="{CC711B37-5573-8024-E5D5-8DD3A143768F}"/>
              </a:ext>
            </a:extLst>
          </p:cNvPr>
          <p:cNvSpPr/>
          <p:nvPr/>
        </p:nvSpPr>
        <p:spPr>
          <a:xfrm>
            <a:off x="245453" y="2570997"/>
            <a:ext cx="1055810" cy="604156"/>
          </a:xfrm>
          <a:prstGeom prst="cloudCallout">
            <a:avLst>
              <a:gd name="adj1" fmla="val -4522"/>
              <a:gd name="adj2" fmla="val 1107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思考の吹き出し: 雲形 21">
            <a:extLst>
              <a:ext uri="{FF2B5EF4-FFF2-40B4-BE49-F238E27FC236}">
                <a16:creationId xmlns:a16="http://schemas.microsoft.com/office/drawing/2014/main" id="{8C1B7C80-1A9B-760F-504C-7F8166393BD1}"/>
              </a:ext>
            </a:extLst>
          </p:cNvPr>
          <p:cNvSpPr/>
          <p:nvPr/>
        </p:nvSpPr>
        <p:spPr>
          <a:xfrm>
            <a:off x="2665583" y="271629"/>
            <a:ext cx="1707173" cy="976879"/>
          </a:xfrm>
          <a:prstGeom prst="cloudCallout">
            <a:avLst>
              <a:gd name="adj1" fmla="val -4522"/>
              <a:gd name="adj2" fmla="val 1107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89FCD11-2DAF-05A8-8471-992B88FF0A22}"/>
              </a:ext>
            </a:extLst>
          </p:cNvPr>
          <p:cNvSpPr/>
          <p:nvPr/>
        </p:nvSpPr>
        <p:spPr>
          <a:xfrm rot="533681">
            <a:off x="3535428" y="1111990"/>
            <a:ext cx="5110081" cy="1656455"/>
          </a:xfrm>
          <a:prstGeom prst="rect">
            <a:avLst/>
          </a:prstGeom>
          <a:noFill/>
        </p:spPr>
        <p:txBody>
          <a:bodyPr wrap="none" lIns="91440" tIns="45720" rIns="91440" bIns="45720">
            <a:prstTxWarp prst="textSlantUp">
              <a:avLst/>
            </a:prstTxWarp>
            <a:spAutoFit/>
          </a:bodyPr>
          <a:lstStyle/>
          <a:p>
            <a:pPr algn="ctr"/>
            <a:r>
              <a:rPr lang="ja-JP" altLang="en-US" sz="11500" b="1" cap="none" spc="0" dirty="0">
                <a:ln w="19050">
                  <a:solidFill>
                    <a:schemeClr val="tx1">
                      <a:lumMod val="50000"/>
                    </a:schemeClr>
                  </a:solidFill>
                  <a:prstDash val="solid"/>
                </a:ln>
                <a:solidFill>
                  <a:srgbClr val="D70713"/>
                </a:solidFill>
                <a:effectLst>
                  <a:outerShdw dist="38100" dir="2700000" algn="tl" rotWithShape="0">
                    <a:prstClr val="black"/>
                  </a:outerShdw>
                </a:effectLst>
              </a:rPr>
              <a:t>や</a:t>
            </a:r>
            <a:r>
              <a:rPr lang="ja-JP" altLang="en-US" sz="8800" b="1" cap="none" spc="0" dirty="0">
                <a:ln w="19050">
                  <a:solidFill>
                    <a:schemeClr val="tx1">
                      <a:lumMod val="50000"/>
                    </a:schemeClr>
                  </a:solidFill>
                  <a:prstDash val="solid"/>
                </a:ln>
                <a:solidFill>
                  <a:srgbClr val="D70713"/>
                </a:solidFill>
                <a:effectLst>
                  <a:outerShdw dist="38100" dir="2700000" algn="tl" rotWithShape="0">
                    <a:prstClr val="black"/>
                  </a:outerShdw>
                </a:effectLst>
              </a:rPr>
              <a:t>わ</a:t>
            </a:r>
            <a:r>
              <a:rPr lang="ja-JP" altLang="en-US" sz="11500" b="1" cap="none" spc="0" dirty="0">
                <a:ln w="19050">
                  <a:solidFill>
                    <a:schemeClr val="tx1">
                      <a:lumMod val="50000"/>
                    </a:schemeClr>
                  </a:solidFill>
                  <a:prstDash val="solid"/>
                </a:ln>
                <a:solidFill>
                  <a:srgbClr val="D70713"/>
                </a:solidFill>
                <a:effectLst>
                  <a:outerShdw dist="38100" dir="2700000" algn="tl" rotWithShape="0">
                    <a:prstClr val="black"/>
                  </a:outerShdw>
                </a:effectLst>
              </a:rPr>
              <a:t>ら</a:t>
            </a:r>
            <a:r>
              <a:rPr lang="ja-JP" altLang="en-US" sz="8800" b="1" cap="none" spc="0" dirty="0">
                <a:ln w="19050">
                  <a:solidFill>
                    <a:schemeClr val="tx1">
                      <a:lumMod val="50000"/>
                    </a:schemeClr>
                  </a:solidFill>
                  <a:prstDash val="solid"/>
                </a:ln>
                <a:solidFill>
                  <a:srgbClr val="D70713"/>
                </a:solidFill>
                <a:effectLst>
                  <a:outerShdw dist="38100" dir="2700000" algn="tl" rotWithShape="0">
                    <a:prstClr val="black"/>
                  </a:outerShdw>
                </a:effectLst>
              </a:rPr>
              <a:t>か</a:t>
            </a:r>
            <a:r>
              <a:rPr lang="ja-JP" altLang="en-US" sz="11500" b="1" cap="none" spc="0" dirty="0">
                <a:ln w="19050">
                  <a:solidFill>
                    <a:schemeClr val="tx1">
                      <a:lumMod val="50000"/>
                    </a:schemeClr>
                  </a:solidFill>
                  <a:prstDash val="solid"/>
                </a:ln>
                <a:solidFill>
                  <a:srgbClr val="D70713"/>
                </a:solidFill>
                <a:effectLst>
                  <a:outerShdw dist="38100" dir="2700000" algn="tl" rotWithShape="0">
                    <a:prstClr val="black"/>
                  </a:outerShdw>
                </a:effectLst>
              </a:rPr>
              <a:t>パ</a:t>
            </a:r>
            <a:r>
              <a:rPr lang="ja-JP" altLang="en-US" sz="9600" b="1" cap="none" spc="0" dirty="0">
                <a:ln w="19050">
                  <a:solidFill>
                    <a:schemeClr val="tx1">
                      <a:lumMod val="50000"/>
                    </a:schemeClr>
                  </a:solidFill>
                  <a:prstDash val="solid"/>
                </a:ln>
                <a:solidFill>
                  <a:srgbClr val="D70713"/>
                </a:solidFill>
                <a:effectLst>
                  <a:outerShdw dist="38100" dir="2700000" algn="tl" rotWithShape="0">
                    <a:prstClr val="black"/>
                  </a:outerShdw>
                </a:effectLst>
              </a:rPr>
              <a:t>ン</a:t>
            </a:r>
            <a:endParaRPr lang="ja-JP" altLang="en-US" sz="8800" b="1" cap="none" spc="0" dirty="0">
              <a:ln w="19050">
                <a:solidFill>
                  <a:schemeClr val="tx1">
                    <a:lumMod val="50000"/>
                  </a:schemeClr>
                </a:solidFill>
                <a:prstDash val="solid"/>
              </a:ln>
              <a:solidFill>
                <a:srgbClr val="D70713"/>
              </a:solidFill>
              <a:effectLst>
                <a:outerShdw dist="38100" dir="2700000" algn="tl" rotWithShape="0">
                  <a:prstClr val="black"/>
                </a:outerShdw>
              </a:effectLst>
            </a:endParaRPr>
          </a:p>
        </p:txBody>
      </p:sp>
      <p:pic>
        <p:nvPicPr>
          <p:cNvPr id="7" name="Picture 4" descr="SHIDA_NORIYUKI-6さんのプロフィール写真">
            <a:extLst>
              <a:ext uri="{FF2B5EF4-FFF2-40B4-BE49-F238E27FC236}">
                <a16:creationId xmlns:a16="http://schemas.microsoft.com/office/drawing/2014/main" id="{51325901-E8A4-EC5F-93A6-3246F3CEE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305" y="3698295"/>
            <a:ext cx="1325708" cy="13257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atsuura Tomoya-6さんのプロフィール写真">
            <a:extLst>
              <a:ext uri="{FF2B5EF4-FFF2-40B4-BE49-F238E27FC236}">
                <a16:creationId xmlns:a16="http://schemas.microsoft.com/office/drawing/2014/main" id="{CFB39BF2-9373-96D4-F9CC-35CBCE405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989" y="3698805"/>
            <a:ext cx="1325708" cy="13257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Yamazaki Haruto-6さんのプロフィール写真">
            <a:extLst>
              <a:ext uri="{FF2B5EF4-FFF2-40B4-BE49-F238E27FC236}">
                <a16:creationId xmlns:a16="http://schemas.microsoft.com/office/drawing/2014/main" id="{61DE3C0B-1573-F54C-66AB-2045AADAF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621" y="3696585"/>
            <a:ext cx="1325708" cy="13257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Kuroda H-6さんのプロフィール写真">
            <a:extLst>
              <a:ext uri="{FF2B5EF4-FFF2-40B4-BE49-F238E27FC236}">
                <a16:creationId xmlns:a16="http://schemas.microsoft.com/office/drawing/2014/main" id="{9446715F-0BBE-75E6-FDD0-EB934A3B3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9673" y="3696585"/>
            <a:ext cx="1325708" cy="1325708"/>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AECE3899-7262-63A5-F18F-6781A4F938B9}"/>
              </a:ext>
            </a:extLst>
          </p:cNvPr>
          <p:cNvSpPr txBox="1"/>
          <p:nvPr/>
        </p:nvSpPr>
        <p:spPr>
          <a:xfrm>
            <a:off x="3125801" y="3150737"/>
            <a:ext cx="6121400" cy="369332"/>
          </a:xfrm>
          <a:prstGeom prst="rect">
            <a:avLst/>
          </a:prstGeom>
          <a:noFill/>
        </p:spPr>
        <p:txBody>
          <a:bodyPr wrap="square">
            <a:spAutoFit/>
          </a:bodyPr>
          <a:lstStyle/>
          <a:p>
            <a:pPr algn="ctr"/>
            <a:r>
              <a:rPr kumimoji="1" lang="ja-JP" altLang="en-US" dirty="0">
                <a:solidFill>
                  <a:schemeClr val="tx2"/>
                </a:solidFill>
                <a:latin typeface="+mn-ea"/>
              </a:rPr>
              <a:t>パンに縁のあるメンバー</a:t>
            </a:r>
            <a:endParaRPr kumimoji="1" lang="en-US" altLang="ja-JP" dirty="0">
              <a:solidFill>
                <a:schemeClr val="tx2"/>
              </a:solidFill>
              <a:latin typeface="+mn-ea"/>
            </a:endParaRPr>
          </a:p>
        </p:txBody>
      </p:sp>
      <p:sp>
        <p:nvSpPr>
          <p:cNvPr id="28" name="テキスト ボックス 27">
            <a:extLst>
              <a:ext uri="{FF2B5EF4-FFF2-40B4-BE49-F238E27FC236}">
                <a16:creationId xmlns:a16="http://schemas.microsoft.com/office/drawing/2014/main" id="{18B3E370-E799-C465-B568-08DAAE31D7EC}"/>
              </a:ext>
            </a:extLst>
          </p:cNvPr>
          <p:cNvSpPr txBox="1"/>
          <p:nvPr/>
        </p:nvSpPr>
        <p:spPr>
          <a:xfrm>
            <a:off x="1879401" y="5013641"/>
            <a:ext cx="2162149" cy="307777"/>
          </a:xfrm>
          <a:prstGeom prst="rect">
            <a:avLst/>
          </a:prstGeom>
          <a:noFill/>
        </p:spPr>
        <p:txBody>
          <a:bodyPr wrap="square" rtlCol="0">
            <a:spAutoFit/>
          </a:bodyPr>
          <a:lstStyle/>
          <a:p>
            <a:pPr algn="ctr"/>
            <a:r>
              <a:rPr kumimoji="1" lang="en-US" altLang="ja-JP" sz="1400" dirty="0"/>
              <a:t>@Yamazaki Haruto-6</a:t>
            </a:r>
            <a:endParaRPr kumimoji="1" lang="ja-JP" altLang="en-US" sz="1400" dirty="0"/>
          </a:p>
        </p:txBody>
      </p:sp>
      <p:sp>
        <p:nvSpPr>
          <p:cNvPr id="29" name="テキスト ボックス 28">
            <a:extLst>
              <a:ext uri="{FF2B5EF4-FFF2-40B4-BE49-F238E27FC236}">
                <a16:creationId xmlns:a16="http://schemas.microsoft.com/office/drawing/2014/main" id="{CE48B2DF-4037-95BC-D18F-E0D1B58412D8}"/>
              </a:ext>
            </a:extLst>
          </p:cNvPr>
          <p:cNvSpPr txBox="1"/>
          <p:nvPr/>
        </p:nvSpPr>
        <p:spPr>
          <a:xfrm>
            <a:off x="4030084" y="5013641"/>
            <a:ext cx="2162149" cy="307777"/>
          </a:xfrm>
          <a:prstGeom prst="rect">
            <a:avLst/>
          </a:prstGeom>
          <a:noFill/>
        </p:spPr>
        <p:txBody>
          <a:bodyPr wrap="square" rtlCol="0">
            <a:spAutoFit/>
          </a:bodyPr>
          <a:lstStyle/>
          <a:p>
            <a:pPr algn="ctr"/>
            <a:r>
              <a:rPr kumimoji="1" lang="en-US" altLang="ja-JP" sz="1400" dirty="0"/>
              <a:t>@SHIDA_NORIYUKI-6</a:t>
            </a:r>
            <a:endParaRPr kumimoji="1" lang="ja-JP" altLang="en-US" sz="1400" dirty="0"/>
          </a:p>
        </p:txBody>
      </p:sp>
      <p:sp>
        <p:nvSpPr>
          <p:cNvPr id="30" name="テキスト ボックス 29">
            <a:extLst>
              <a:ext uri="{FF2B5EF4-FFF2-40B4-BE49-F238E27FC236}">
                <a16:creationId xmlns:a16="http://schemas.microsoft.com/office/drawing/2014/main" id="{BB1EC421-2B6F-2487-3188-7FCFC94FFEA2}"/>
              </a:ext>
            </a:extLst>
          </p:cNvPr>
          <p:cNvSpPr txBox="1"/>
          <p:nvPr/>
        </p:nvSpPr>
        <p:spPr>
          <a:xfrm>
            <a:off x="6179962" y="5013641"/>
            <a:ext cx="2162149" cy="307777"/>
          </a:xfrm>
          <a:prstGeom prst="rect">
            <a:avLst/>
          </a:prstGeom>
          <a:noFill/>
        </p:spPr>
        <p:txBody>
          <a:bodyPr wrap="square" rtlCol="0">
            <a:spAutoFit/>
          </a:bodyPr>
          <a:lstStyle/>
          <a:p>
            <a:pPr algn="ctr"/>
            <a:r>
              <a:rPr kumimoji="1" lang="en-US" altLang="ja-JP" sz="1400" dirty="0"/>
              <a:t>@Matsuura Tomoya-6</a:t>
            </a:r>
            <a:endParaRPr kumimoji="1" lang="ja-JP" altLang="en-US" sz="1400" dirty="0"/>
          </a:p>
        </p:txBody>
      </p:sp>
      <p:sp>
        <p:nvSpPr>
          <p:cNvPr id="31" name="テキスト ボックス 30">
            <a:extLst>
              <a:ext uri="{FF2B5EF4-FFF2-40B4-BE49-F238E27FC236}">
                <a16:creationId xmlns:a16="http://schemas.microsoft.com/office/drawing/2014/main" id="{73F4A638-7EFF-89B7-41BB-BC1EF5297A4E}"/>
              </a:ext>
            </a:extLst>
          </p:cNvPr>
          <p:cNvSpPr txBox="1"/>
          <p:nvPr/>
        </p:nvSpPr>
        <p:spPr>
          <a:xfrm>
            <a:off x="8330645" y="5013641"/>
            <a:ext cx="2162149" cy="307777"/>
          </a:xfrm>
          <a:prstGeom prst="rect">
            <a:avLst/>
          </a:prstGeom>
          <a:noFill/>
        </p:spPr>
        <p:txBody>
          <a:bodyPr wrap="square" rtlCol="0">
            <a:spAutoFit/>
          </a:bodyPr>
          <a:lstStyle/>
          <a:p>
            <a:pPr algn="ctr"/>
            <a:r>
              <a:rPr kumimoji="1" lang="en-US" altLang="ja-JP" sz="1400" dirty="0"/>
              <a:t>@Kuroda H-6</a:t>
            </a:r>
            <a:endParaRPr kumimoji="1" lang="ja-JP" altLang="en-US" sz="1400" dirty="0"/>
          </a:p>
        </p:txBody>
      </p:sp>
      <p:sp>
        <p:nvSpPr>
          <p:cNvPr id="33" name="テキスト ボックス 32">
            <a:extLst>
              <a:ext uri="{FF2B5EF4-FFF2-40B4-BE49-F238E27FC236}">
                <a16:creationId xmlns:a16="http://schemas.microsoft.com/office/drawing/2014/main" id="{DA57923A-15CC-56E4-4F0C-21E5AD25F598}"/>
              </a:ext>
            </a:extLst>
          </p:cNvPr>
          <p:cNvSpPr txBox="1"/>
          <p:nvPr/>
        </p:nvSpPr>
        <p:spPr>
          <a:xfrm>
            <a:off x="1906784" y="5268937"/>
            <a:ext cx="2127798" cy="369332"/>
          </a:xfrm>
          <a:prstGeom prst="rect">
            <a:avLst/>
          </a:prstGeom>
          <a:noFill/>
        </p:spPr>
        <p:txBody>
          <a:bodyPr wrap="square">
            <a:spAutoFit/>
          </a:bodyPr>
          <a:lstStyle/>
          <a:p>
            <a:pPr algn="ctr"/>
            <a:r>
              <a:rPr lang="ja-JP" altLang="en-US" dirty="0">
                <a:solidFill>
                  <a:schemeClr val="accent5">
                    <a:lumMod val="50000"/>
                  </a:schemeClr>
                </a:solidFill>
                <a:latin typeface="+mn-ea"/>
              </a:rPr>
              <a:t>ざっきー（パン長）</a:t>
            </a:r>
            <a:endParaRPr lang="ja-JP" altLang="en-US" dirty="0"/>
          </a:p>
        </p:txBody>
      </p:sp>
      <p:sp>
        <p:nvSpPr>
          <p:cNvPr id="34" name="テキスト ボックス 33">
            <a:extLst>
              <a:ext uri="{FF2B5EF4-FFF2-40B4-BE49-F238E27FC236}">
                <a16:creationId xmlns:a16="http://schemas.microsoft.com/office/drawing/2014/main" id="{BE846046-3C79-99E4-7A0B-B93BE0212790}"/>
              </a:ext>
            </a:extLst>
          </p:cNvPr>
          <p:cNvSpPr txBox="1"/>
          <p:nvPr/>
        </p:nvSpPr>
        <p:spPr>
          <a:xfrm>
            <a:off x="4032046" y="5268937"/>
            <a:ext cx="2127798" cy="369332"/>
          </a:xfrm>
          <a:prstGeom prst="rect">
            <a:avLst/>
          </a:prstGeom>
          <a:noFill/>
        </p:spPr>
        <p:txBody>
          <a:bodyPr wrap="square">
            <a:spAutoFit/>
          </a:bodyPr>
          <a:lstStyle/>
          <a:p>
            <a:pPr algn="ctr"/>
            <a:r>
              <a:rPr lang="ja-JP" altLang="en-US" dirty="0">
                <a:solidFill>
                  <a:schemeClr val="accent5">
                    <a:lumMod val="50000"/>
                  </a:schemeClr>
                </a:solidFill>
                <a:latin typeface="+mn-ea"/>
              </a:rPr>
              <a:t>おしょう</a:t>
            </a:r>
            <a:endParaRPr lang="ja-JP" altLang="en-US" dirty="0"/>
          </a:p>
        </p:txBody>
      </p:sp>
      <p:sp>
        <p:nvSpPr>
          <p:cNvPr id="35" name="テキスト ボックス 34">
            <a:extLst>
              <a:ext uri="{FF2B5EF4-FFF2-40B4-BE49-F238E27FC236}">
                <a16:creationId xmlns:a16="http://schemas.microsoft.com/office/drawing/2014/main" id="{1D17C61C-F766-0E06-1E32-F1EC382F8765}"/>
              </a:ext>
            </a:extLst>
          </p:cNvPr>
          <p:cNvSpPr txBox="1"/>
          <p:nvPr/>
        </p:nvSpPr>
        <p:spPr>
          <a:xfrm>
            <a:off x="6224744" y="5268937"/>
            <a:ext cx="2127798" cy="369332"/>
          </a:xfrm>
          <a:prstGeom prst="rect">
            <a:avLst/>
          </a:prstGeom>
          <a:noFill/>
        </p:spPr>
        <p:txBody>
          <a:bodyPr wrap="square">
            <a:spAutoFit/>
          </a:bodyPr>
          <a:lstStyle/>
          <a:p>
            <a:pPr algn="ctr"/>
            <a:r>
              <a:rPr lang="ja-JP" altLang="en-US" dirty="0">
                <a:solidFill>
                  <a:schemeClr val="accent5">
                    <a:lumMod val="50000"/>
                  </a:schemeClr>
                </a:solidFill>
                <a:latin typeface="+mn-ea"/>
              </a:rPr>
              <a:t>まっさん</a:t>
            </a:r>
            <a:endParaRPr lang="ja-JP" altLang="en-US" dirty="0"/>
          </a:p>
        </p:txBody>
      </p:sp>
      <p:sp>
        <p:nvSpPr>
          <p:cNvPr id="36" name="テキスト ボックス 35">
            <a:extLst>
              <a:ext uri="{FF2B5EF4-FFF2-40B4-BE49-F238E27FC236}">
                <a16:creationId xmlns:a16="http://schemas.microsoft.com/office/drawing/2014/main" id="{17DA3410-31D5-B4EE-0257-998D0586A06D}"/>
              </a:ext>
            </a:extLst>
          </p:cNvPr>
          <p:cNvSpPr txBox="1"/>
          <p:nvPr/>
        </p:nvSpPr>
        <p:spPr>
          <a:xfrm>
            <a:off x="8350006" y="5268937"/>
            <a:ext cx="2127798" cy="369332"/>
          </a:xfrm>
          <a:prstGeom prst="rect">
            <a:avLst/>
          </a:prstGeom>
          <a:noFill/>
        </p:spPr>
        <p:txBody>
          <a:bodyPr wrap="square">
            <a:spAutoFit/>
          </a:bodyPr>
          <a:lstStyle/>
          <a:p>
            <a:pPr algn="ctr"/>
            <a:r>
              <a:rPr lang="ja-JP" altLang="en-US" dirty="0">
                <a:solidFill>
                  <a:schemeClr val="accent5">
                    <a:lumMod val="50000"/>
                  </a:schemeClr>
                </a:solidFill>
                <a:latin typeface="+mn-ea"/>
              </a:rPr>
              <a:t>くろ</a:t>
            </a:r>
            <a:endParaRPr lang="ja-JP" altLang="en-US" dirty="0"/>
          </a:p>
        </p:txBody>
      </p:sp>
      <p:sp>
        <p:nvSpPr>
          <p:cNvPr id="37" name="テキスト ボックス 36">
            <a:extLst>
              <a:ext uri="{FF2B5EF4-FFF2-40B4-BE49-F238E27FC236}">
                <a16:creationId xmlns:a16="http://schemas.microsoft.com/office/drawing/2014/main" id="{AB5DE5B6-7511-D8BD-96D2-3240DFCDF80D}"/>
              </a:ext>
            </a:extLst>
          </p:cNvPr>
          <p:cNvSpPr txBox="1"/>
          <p:nvPr/>
        </p:nvSpPr>
        <p:spPr>
          <a:xfrm>
            <a:off x="2118909" y="5871569"/>
            <a:ext cx="1702579" cy="369332"/>
          </a:xfrm>
          <a:prstGeom prst="rect">
            <a:avLst/>
          </a:prstGeom>
          <a:noFill/>
        </p:spPr>
        <p:txBody>
          <a:bodyPr wrap="square">
            <a:spAutoFit/>
          </a:bodyPr>
          <a:lstStyle/>
          <a:p>
            <a:pPr algn="ctr"/>
            <a:r>
              <a:rPr lang="ja-JP" altLang="en-US" dirty="0">
                <a:solidFill>
                  <a:schemeClr val="bg1"/>
                </a:solidFill>
                <a:latin typeface="+mn-ea"/>
              </a:rPr>
              <a:t>ヤ〇ザ〇</a:t>
            </a:r>
            <a:r>
              <a:rPr kumimoji="1" lang="ja-JP" altLang="en-US" dirty="0">
                <a:solidFill>
                  <a:schemeClr val="bg1"/>
                </a:solidFill>
                <a:latin typeface="+mn-ea"/>
              </a:rPr>
              <a:t>パン</a:t>
            </a:r>
            <a:endParaRPr kumimoji="1" lang="en-US" altLang="ja-JP" dirty="0">
              <a:solidFill>
                <a:schemeClr val="bg1"/>
              </a:solidFill>
              <a:latin typeface="+mn-ea"/>
            </a:endParaRPr>
          </a:p>
        </p:txBody>
      </p:sp>
      <p:sp>
        <p:nvSpPr>
          <p:cNvPr id="39" name="テキスト ボックス 38">
            <a:extLst>
              <a:ext uri="{FF2B5EF4-FFF2-40B4-BE49-F238E27FC236}">
                <a16:creationId xmlns:a16="http://schemas.microsoft.com/office/drawing/2014/main" id="{83966A0D-8509-78C6-673E-7C904C4A2048}"/>
              </a:ext>
            </a:extLst>
          </p:cNvPr>
          <p:cNvSpPr txBox="1"/>
          <p:nvPr/>
        </p:nvSpPr>
        <p:spPr>
          <a:xfrm>
            <a:off x="4259868" y="5871569"/>
            <a:ext cx="1702579" cy="369332"/>
          </a:xfrm>
          <a:prstGeom prst="rect">
            <a:avLst/>
          </a:prstGeom>
          <a:noFill/>
        </p:spPr>
        <p:txBody>
          <a:bodyPr wrap="square">
            <a:spAutoFit/>
          </a:bodyPr>
          <a:lstStyle/>
          <a:p>
            <a:pPr algn="ctr"/>
            <a:r>
              <a:rPr kumimoji="1" lang="ja-JP" altLang="en-US" dirty="0">
                <a:solidFill>
                  <a:schemeClr val="bg1"/>
                </a:solidFill>
                <a:latin typeface="+mn-ea"/>
              </a:rPr>
              <a:t>ビールブレッド</a:t>
            </a:r>
            <a:endParaRPr kumimoji="1" lang="en-US" altLang="ja-JP" dirty="0">
              <a:solidFill>
                <a:schemeClr val="bg1"/>
              </a:solidFill>
              <a:latin typeface="+mn-ea"/>
            </a:endParaRPr>
          </a:p>
        </p:txBody>
      </p:sp>
      <p:sp>
        <p:nvSpPr>
          <p:cNvPr id="40" name="テキスト ボックス 39">
            <a:extLst>
              <a:ext uri="{FF2B5EF4-FFF2-40B4-BE49-F238E27FC236}">
                <a16:creationId xmlns:a16="http://schemas.microsoft.com/office/drawing/2014/main" id="{4B3BA600-A50C-F923-15AC-A4C0228D1BAF}"/>
              </a:ext>
            </a:extLst>
          </p:cNvPr>
          <p:cNvSpPr txBox="1"/>
          <p:nvPr/>
        </p:nvSpPr>
        <p:spPr>
          <a:xfrm>
            <a:off x="6426227" y="5871569"/>
            <a:ext cx="1702579" cy="369332"/>
          </a:xfrm>
          <a:prstGeom prst="rect">
            <a:avLst/>
          </a:prstGeom>
          <a:noFill/>
        </p:spPr>
        <p:txBody>
          <a:bodyPr wrap="square">
            <a:spAutoFit/>
          </a:bodyPr>
          <a:lstStyle/>
          <a:p>
            <a:pPr algn="ctr"/>
            <a:r>
              <a:rPr kumimoji="1" lang="ja-JP" altLang="en-US" dirty="0">
                <a:solidFill>
                  <a:schemeClr val="bg1"/>
                </a:solidFill>
                <a:latin typeface="+mn-ea"/>
              </a:rPr>
              <a:t>ホームベーカリー</a:t>
            </a:r>
            <a:endParaRPr kumimoji="1" lang="en-US" altLang="ja-JP" dirty="0">
              <a:solidFill>
                <a:schemeClr val="bg1"/>
              </a:solidFill>
              <a:latin typeface="+mn-ea"/>
            </a:endParaRPr>
          </a:p>
        </p:txBody>
      </p:sp>
      <p:sp>
        <p:nvSpPr>
          <p:cNvPr id="41" name="テキスト ボックス 40">
            <a:extLst>
              <a:ext uri="{FF2B5EF4-FFF2-40B4-BE49-F238E27FC236}">
                <a16:creationId xmlns:a16="http://schemas.microsoft.com/office/drawing/2014/main" id="{9248E328-6C53-57F8-FFBA-84387E76C39E}"/>
              </a:ext>
            </a:extLst>
          </p:cNvPr>
          <p:cNvSpPr txBox="1"/>
          <p:nvPr/>
        </p:nvSpPr>
        <p:spPr>
          <a:xfrm>
            <a:off x="8567186" y="5871569"/>
            <a:ext cx="1702579" cy="369332"/>
          </a:xfrm>
          <a:prstGeom prst="rect">
            <a:avLst/>
          </a:prstGeom>
          <a:noFill/>
        </p:spPr>
        <p:txBody>
          <a:bodyPr wrap="square">
            <a:spAutoFit/>
          </a:bodyPr>
          <a:lstStyle/>
          <a:p>
            <a:pPr algn="ctr"/>
            <a:r>
              <a:rPr kumimoji="1" lang="ja-JP" altLang="en-US" dirty="0">
                <a:solidFill>
                  <a:schemeClr val="bg1"/>
                </a:solidFill>
                <a:latin typeface="+mn-ea"/>
              </a:rPr>
              <a:t>オーバーナイト法</a:t>
            </a:r>
            <a:endParaRPr kumimoji="1" lang="en-US" altLang="ja-JP" dirty="0">
              <a:solidFill>
                <a:schemeClr val="bg1"/>
              </a:solidFill>
              <a:latin typeface="+mn-ea"/>
            </a:endParaRPr>
          </a:p>
        </p:txBody>
      </p:sp>
      <p:sp>
        <p:nvSpPr>
          <p:cNvPr id="4" name="正方形/長方形 3">
            <a:extLst>
              <a:ext uri="{FF2B5EF4-FFF2-40B4-BE49-F238E27FC236}">
                <a16:creationId xmlns:a16="http://schemas.microsoft.com/office/drawing/2014/main" id="{249A6588-283E-91E3-4CF5-15F4E1F10064}"/>
              </a:ext>
            </a:extLst>
          </p:cNvPr>
          <p:cNvSpPr/>
          <p:nvPr/>
        </p:nvSpPr>
        <p:spPr>
          <a:xfrm rot="533681">
            <a:off x="4414681" y="738308"/>
            <a:ext cx="3180679" cy="923330"/>
          </a:xfrm>
          <a:prstGeom prst="rect">
            <a:avLst/>
          </a:prstGeom>
          <a:noFill/>
        </p:spPr>
        <p:txBody>
          <a:bodyPr wrap="none" lIns="91440" tIns="45720" rIns="91440" bIns="45720">
            <a:prstTxWarp prst="textSlantUp">
              <a:avLst/>
            </a:prstTxWarp>
            <a:spAutoFit/>
          </a:bodyPr>
          <a:lstStyle/>
          <a:p>
            <a:pPr algn="ctr"/>
            <a:r>
              <a:rPr lang="ja-JP" altLang="en-US" sz="5400" b="1" cap="none" spc="0" dirty="0">
                <a:ln w="19050">
                  <a:solidFill>
                    <a:schemeClr val="tx1">
                      <a:lumMod val="50000"/>
                    </a:schemeClr>
                  </a:solidFill>
                  <a:prstDash val="solid"/>
                </a:ln>
                <a:solidFill>
                  <a:srgbClr val="E8C20D"/>
                </a:solidFill>
                <a:effectLst>
                  <a:outerShdw blurRad="38100" dist="22860" dir="5400000" algn="tl" rotWithShape="0">
                    <a:srgbClr val="000000">
                      <a:alpha val="30000"/>
                    </a:srgbClr>
                  </a:outerShdw>
                </a:effectLst>
              </a:rPr>
              <a:t>帰ってきた</a:t>
            </a:r>
            <a:r>
              <a:rPr lang="en-US" altLang="ja-JP" sz="5400" b="1" cap="none" spc="0" dirty="0">
                <a:ln w="19050">
                  <a:solidFill>
                    <a:schemeClr val="tx1">
                      <a:lumMod val="50000"/>
                    </a:schemeClr>
                  </a:solidFill>
                  <a:prstDash val="solid"/>
                </a:ln>
                <a:solidFill>
                  <a:srgbClr val="E8C20D"/>
                </a:solidFill>
                <a:effectLst>
                  <a:outerShdw blurRad="38100" dist="22860" dir="5400000" algn="tl" rotWithShape="0">
                    <a:srgbClr val="000000">
                      <a:alpha val="30000"/>
                    </a:srgbClr>
                  </a:outerShdw>
                </a:effectLst>
              </a:rPr>
              <a:t>!</a:t>
            </a:r>
            <a:endParaRPr lang="ja-JP" altLang="en-US" sz="5400" b="1" cap="none" spc="0" dirty="0">
              <a:ln w="19050">
                <a:solidFill>
                  <a:schemeClr val="tx1">
                    <a:lumMod val="50000"/>
                  </a:schemeClr>
                </a:solidFill>
                <a:prstDash val="solid"/>
              </a:ln>
              <a:solidFill>
                <a:srgbClr val="E8C20D"/>
              </a:solidFill>
              <a:effectLst>
                <a:outerShdw blurRad="38100" dist="22860" dir="5400000" algn="tl" rotWithShape="0">
                  <a:srgbClr val="000000">
                    <a:alpha val="30000"/>
                  </a:srgbClr>
                </a:outerShdw>
              </a:effectLst>
            </a:endParaRPr>
          </a:p>
        </p:txBody>
      </p:sp>
      <p:grpSp>
        <p:nvGrpSpPr>
          <p:cNvPr id="5" name="グループ化 4">
            <a:extLst>
              <a:ext uri="{FF2B5EF4-FFF2-40B4-BE49-F238E27FC236}">
                <a16:creationId xmlns:a16="http://schemas.microsoft.com/office/drawing/2014/main" id="{3E0F2F43-8BF7-53DA-8AE1-E30C5B8726CB}"/>
              </a:ext>
            </a:extLst>
          </p:cNvPr>
          <p:cNvGrpSpPr/>
          <p:nvPr/>
        </p:nvGrpSpPr>
        <p:grpSpPr>
          <a:xfrm>
            <a:off x="8567186" y="326635"/>
            <a:ext cx="3557760" cy="3156985"/>
            <a:chOff x="-1358460" y="2717617"/>
            <a:chExt cx="3601090" cy="3195434"/>
          </a:xfrm>
        </p:grpSpPr>
        <p:pic>
          <p:nvPicPr>
            <p:cNvPr id="16" name="図 15">
              <a:extLst>
                <a:ext uri="{FF2B5EF4-FFF2-40B4-BE49-F238E27FC236}">
                  <a16:creationId xmlns:a16="http://schemas.microsoft.com/office/drawing/2014/main" id="{EB9489D6-BB41-B793-1155-F2B04AF51BB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782" b="97996" l="2174" r="98024">
                          <a14:foregroundMark x1="97233" y1="86192" x2="90514" y2="86860"/>
                          <a14:foregroundMark x1="78854" y1="45880" x2="65020" y2="73051"/>
                          <a14:foregroundMark x1="65020" y1="73051" x2="56597" y2="59066"/>
                          <a14:foregroundMark x1="38320" y1="63976" x2="36561" y2="66592"/>
                          <a14:foregroundMark x1="36561" y1="66592" x2="15020" y2="58797"/>
                          <a14:foregroundMark x1="46512" y1="62741" x2="48814" y2="63029"/>
                          <a14:foregroundMark x1="15020" y1="58797" x2="27083" y2="60307"/>
                          <a14:foregroundMark x1="85968" y1="37416" x2="55731" y2="97996"/>
                          <a14:foregroundMark x1="6324" y1="53452" x2="28458" y2="66147"/>
                          <a14:foregroundMark x1="8300" y1="58129" x2="2174" y2="57016"/>
                          <a14:foregroundMark x1="94269" y1="56793" x2="98024" y2="63029"/>
                          <a14:foregroundMark x1="90514" y1="64588" x2="66403" y2="84633"/>
                          <a14:foregroundMark x1="41700" y1="77283" x2="37747" y2="85746"/>
                          <a14:foregroundMark x1="15613" y1="60134" x2="34387" y2="70601"/>
                          <a14:backgroundMark x1="28063" y1="15813" x2="44269" y2="32294"/>
                          <a14:backgroundMark x1="49802" y1="14031" x2="31225" y2="31403"/>
                          <a14:backgroundMark x1="54743" y1="22494" x2="34783" y2="27394"/>
                          <a14:backgroundMark x1="34783" y1="27394" x2="43281" y2="33408"/>
                          <a14:backgroundMark x1="67787" y1="19376" x2="47036" y2="49889"/>
                          <a14:backgroundMark x1="47036" y1="49889" x2="29644" y2="48552"/>
                          <a14:backgroundMark x1="29644" y1="48552" x2="31225" y2="24722"/>
                          <a14:backgroundMark x1="31225" y1="24722" x2="47036" y2="20045"/>
                          <a14:backgroundMark x1="47036" y1="20045" x2="48024" y2="20045"/>
                          <a14:backgroundMark x1="32016" y1="3563" x2="44071" y2="14699"/>
                          <a14:backgroundMark x1="44071" y1="14699" x2="53953" y2="36748"/>
                          <a14:backgroundMark x1="53953" y1="36748" x2="44466" y2="55457"/>
                          <a14:backgroundMark x1="44466" y1="55457" x2="27470" y2="51670"/>
                          <a14:backgroundMark x1="27470" y1="51670" x2="25889" y2="29399"/>
                          <a14:backgroundMark x1="25889" y1="29399" x2="39921" y2="15813"/>
                          <a14:backgroundMark x1="39921" y1="15813" x2="44071" y2="14922"/>
                          <a14:backgroundMark x1="59486" y1="14477" x2="69763" y2="31626"/>
                          <a14:backgroundMark x1="69763" y1="31626" x2="59091" y2="51670"/>
                          <a14:backgroundMark x1="60079" y1="41648" x2="39130" y2="59020"/>
                          <a14:backgroundMark x1="39130" y1="59020" x2="20158" y2="36303"/>
                          <a14:backgroundMark x1="20158" y1="36303" x2="14229" y2="16258"/>
                          <a14:backgroundMark x1="20553" y1="34967" x2="31423" y2="61915"/>
                          <a14:backgroundMark x1="49209" y1="55679" x2="41700" y2="56125"/>
                          <a14:backgroundMark x1="52767" y1="50557" x2="42688" y2="57238"/>
                          <a14:backgroundMark x1="50791" y1="56793" x2="38933" y2="60134"/>
                          <a14:backgroundMark x1="36759" y1="60134" x2="39130" y2="61693"/>
                          <a14:backgroundMark x1="55534" y1="55679" x2="51976" y2="57238"/>
                          <a14:backgroundMark x1="48221" y1="46771" x2="44269" y2="33853"/>
                          <a14:backgroundMark x1="39723" y1="32739" x2="45059" y2="46993"/>
                          <a14:backgroundMark x1="41897" y1="35635" x2="45257" y2="44543"/>
                          <a14:backgroundMark x1="22332" y1="32739" x2="55138" y2="9577"/>
                          <a14:backgroundMark x1="55138" y1="9577" x2="55138" y2="9577"/>
                          <a14:backgroundMark x1="26285" y1="23385" x2="39921" y2="11581"/>
                          <a14:backgroundMark x1="39921" y1="11581" x2="52964" y2="5568"/>
                          <a14:backgroundMark x1="53557" y1="5568" x2="33992" y2="20267"/>
                          <a14:backgroundMark x1="38340" y1="6013" x2="48024" y2="9131"/>
                          <a14:backgroundMark x1="45850" y1="5122" x2="42095" y2="1782"/>
                          <a14:backgroundMark x1="41897" y1="10022" x2="19170" y2="34521"/>
                          <a14:backgroundMark x1="18972" y1="34744" x2="26087" y2="15590"/>
                          <a14:backgroundMark x1="45059" y1="3786" x2="46838" y2="2227"/>
                          <a14:backgroundMark x1="45257" y1="3341" x2="44862" y2="2450"/>
                          <a14:backgroundMark x1="46047" y1="2895" x2="44862" y2="1114"/>
                          <a14:backgroundMark x1="35178" y1="16704" x2="19565" y2="32739"/>
                          <a14:backgroundMark x1="19565" y1="32739" x2="19565" y2="34744"/>
                          <a14:backgroundMark x1="50988" y1="4009" x2="41304" y2="1559"/>
                          <a14:backgroundMark x1="23320" y1="23831" x2="15415" y2="42539"/>
                          <a14:backgroundMark x1="33794" y1="60134" x2="43874" y2="61247"/>
                          <a14:backgroundMark x1="39130" y1="60356" x2="47036" y2="61915"/>
                          <a14:backgroundMark x1="52174" y1="60134" x2="52174" y2="60134"/>
                        </a14:backgroundRemoval>
                      </a14:imgEffect>
                    </a14:imgLayer>
                  </a14:imgProps>
                </a:ext>
              </a:extLst>
            </a:blip>
            <a:stretch>
              <a:fillRect/>
            </a:stretch>
          </p:blipFill>
          <p:spPr>
            <a:xfrm rot="21049357" flipH="1">
              <a:off x="-1358460" y="2717617"/>
              <a:ext cx="3601090" cy="3195434"/>
            </a:xfrm>
            <a:prstGeom prst="rect">
              <a:avLst/>
            </a:prstGeom>
          </p:spPr>
        </p:pic>
        <p:pic>
          <p:nvPicPr>
            <p:cNvPr id="17" name="Picture 6" descr=":6期_チームやわらかパン:">
              <a:extLst>
                <a:ext uri="{FF2B5EF4-FFF2-40B4-BE49-F238E27FC236}">
                  <a16:creationId xmlns:a16="http://schemas.microsoft.com/office/drawing/2014/main" id="{45FD23F4-9EA4-6DE8-36D9-2F34EEFA8A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93579" y="2776472"/>
              <a:ext cx="2239560" cy="22333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763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B55E7F2-8C88-A125-73E2-013CFB7BE2D8}"/>
              </a:ext>
            </a:extLst>
          </p:cNvPr>
          <p:cNvSpPr/>
          <p:nvPr/>
        </p:nvSpPr>
        <p:spPr>
          <a:xfrm>
            <a:off x="532150" y="1443959"/>
            <a:ext cx="3487400" cy="359448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162E246-8879-F47D-7FD9-4F4F67637929}"/>
              </a:ext>
            </a:extLst>
          </p:cNvPr>
          <p:cNvSpPr>
            <a:spLocks noGrp="1"/>
          </p:cNvSpPr>
          <p:nvPr>
            <p:ph type="title"/>
          </p:nvPr>
        </p:nvSpPr>
        <p:spPr/>
        <p:txBody>
          <a:bodyPr/>
          <a:lstStyle/>
          <a:p>
            <a:r>
              <a:rPr kumimoji="1" lang="ja-JP" altLang="en-US" dirty="0"/>
              <a:t>全体像</a:t>
            </a:r>
            <a:r>
              <a:rPr kumimoji="1" lang="en-US" altLang="ja-JP" dirty="0"/>
              <a:t>_</a:t>
            </a:r>
            <a:r>
              <a:rPr lang="ja-JP" altLang="en-US" dirty="0"/>
              <a:t>目的地</a:t>
            </a:r>
            <a:r>
              <a:rPr kumimoji="1" lang="ja-JP" altLang="en-US" dirty="0"/>
              <a:t>検索</a:t>
            </a:r>
          </a:p>
        </p:txBody>
      </p:sp>
      <p:sp>
        <p:nvSpPr>
          <p:cNvPr id="3" name="スライド番号プレースホルダー 2">
            <a:extLst>
              <a:ext uri="{FF2B5EF4-FFF2-40B4-BE49-F238E27FC236}">
                <a16:creationId xmlns:a16="http://schemas.microsoft.com/office/drawing/2014/main" id="{516598E3-A27E-C430-651E-E24A17B8B4E3}"/>
              </a:ext>
            </a:extLst>
          </p:cNvPr>
          <p:cNvSpPr>
            <a:spLocks noGrp="1"/>
          </p:cNvSpPr>
          <p:nvPr>
            <p:ph type="sldNum" sz="quarter" idx="12"/>
          </p:nvPr>
        </p:nvSpPr>
        <p:spPr/>
        <p:txBody>
          <a:bodyPr/>
          <a:lstStyle/>
          <a:p>
            <a:fld id="{2D47C981-C9AC-4FB6-BDCE-186A5C2BF050}" type="slidenum">
              <a:rPr lang="ja-JP" altLang="en-US" smtClean="0"/>
              <a:pPr/>
              <a:t>10</a:t>
            </a:fld>
            <a:endParaRPr lang="ja-JP" altLang="en-US"/>
          </a:p>
        </p:txBody>
      </p:sp>
      <p:sp>
        <p:nvSpPr>
          <p:cNvPr id="54" name="正方形/長方形 53">
            <a:extLst>
              <a:ext uri="{FF2B5EF4-FFF2-40B4-BE49-F238E27FC236}">
                <a16:creationId xmlns:a16="http://schemas.microsoft.com/office/drawing/2014/main" id="{71E5DCAB-B508-E7BD-7D2C-BD2BF3325748}"/>
              </a:ext>
            </a:extLst>
          </p:cNvPr>
          <p:cNvSpPr/>
          <p:nvPr/>
        </p:nvSpPr>
        <p:spPr>
          <a:xfrm>
            <a:off x="5399167" y="2883784"/>
            <a:ext cx="1487950" cy="74130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B400E7C7-192B-2F36-3543-EBD892ECE391}"/>
              </a:ext>
            </a:extLst>
          </p:cNvPr>
          <p:cNvSpPr txBox="1"/>
          <p:nvPr/>
        </p:nvSpPr>
        <p:spPr>
          <a:xfrm>
            <a:off x="5881146" y="2699117"/>
            <a:ext cx="524503"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API</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57" name="正方形/長方形 56">
            <a:extLst>
              <a:ext uri="{FF2B5EF4-FFF2-40B4-BE49-F238E27FC236}">
                <a16:creationId xmlns:a16="http://schemas.microsoft.com/office/drawing/2014/main" id="{7D47EED8-BD6A-4BCC-10EF-9B675E761AAA}"/>
              </a:ext>
            </a:extLst>
          </p:cNvPr>
          <p:cNvSpPr/>
          <p:nvPr/>
        </p:nvSpPr>
        <p:spPr>
          <a:xfrm>
            <a:off x="5399167" y="1770429"/>
            <a:ext cx="1487950" cy="6686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5A27515-7F83-1405-D753-7521EA5E5B1B}"/>
              </a:ext>
            </a:extLst>
          </p:cNvPr>
          <p:cNvSpPr txBox="1"/>
          <p:nvPr/>
        </p:nvSpPr>
        <p:spPr>
          <a:xfrm>
            <a:off x="5042776" y="1594367"/>
            <a:ext cx="2201244"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日本</a:t>
            </a:r>
            <a:r>
              <a:rPr lang="en-US" altLang="ja-JP" dirty="0">
                <a:solidFill>
                  <a:schemeClr val="bg1">
                    <a:lumMod val="50000"/>
                  </a:schemeClr>
                </a:solidFill>
                <a:latin typeface="Yu Gothic UI" panose="020B0500000000000000" pitchFamily="50" charset="-128"/>
                <a:ea typeface="Yu Gothic UI" panose="020B0500000000000000" pitchFamily="50" charset="-128"/>
              </a:rPr>
              <a:t>P</a:t>
            </a:r>
            <a:r>
              <a:rPr lang="ja-JP" altLang="en-US" dirty="0">
                <a:solidFill>
                  <a:schemeClr val="bg1">
                    <a:lumMod val="50000"/>
                  </a:schemeClr>
                </a:solidFill>
                <a:latin typeface="Yu Gothic UI" panose="020B0500000000000000" pitchFamily="50" charset="-128"/>
                <a:ea typeface="Yu Gothic UI" panose="020B0500000000000000" pitchFamily="50" charset="-128"/>
              </a:rPr>
              <a:t>のスクレイピング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22" name="Picture 2" descr="Beautiful Soup | Great Learning">
            <a:extLst>
              <a:ext uri="{FF2B5EF4-FFF2-40B4-BE49-F238E27FC236}">
                <a16:creationId xmlns:a16="http://schemas.microsoft.com/office/drawing/2014/main" id="{0550DAF9-0B27-DFCD-0ABE-0F4F44F4A9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87" b="14547"/>
          <a:stretch/>
        </p:blipFill>
        <p:spPr bwMode="auto">
          <a:xfrm>
            <a:off x="5482979" y="1943619"/>
            <a:ext cx="1352367" cy="431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GoogleMapsAPIの基本。地図描写と指定場所にマーカーを表示するまで。 ｜ WEB系フリーランスの仕事と生活の日記 さん">
            <a:extLst>
              <a:ext uri="{FF2B5EF4-FFF2-40B4-BE49-F238E27FC236}">
                <a16:creationId xmlns:a16="http://schemas.microsoft.com/office/drawing/2014/main" id="{14C0209C-60FF-F196-0515-968EF0011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042" y="2998502"/>
            <a:ext cx="450038" cy="365125"/>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2890B82A-F124-E51D-23F1-4B6B84C94FFF}"/>
              </a:ext>
            </a:extLst>
          </p:cNvPr>
          <p:cNvSpPr txBox="1"/>
          <p:nvPr/>
        </p:nvSpPr>
        <p:spPr>
          <a:xfrm>
            <a:off x="5414883" y="3035059"/>
            <a:ext cx="1367825" cy="276999"/>
          </a:xfrm>
          <a:prstGeom prst="rect">
            <a:avLst/>
          </a:prstGeom>
          <a:noFill/>
        </p:spPr>
        <p:txBody>
          <a:bodyPr wrap="square" rtlCol="0">
            <a:spAutoFit/>
          </a:bodyPr>
          <a:lstStyle/>
          <a:p>
            <a:r>
              <a:rPr lang="en-US" altLang="ja-JP" sz="1200" dirty="0">
                <a:solidFill>
                  <a:schemeClr val="bg1">
                    <a:lumMod val="50000"/>
                  </a:schemeClr>
                </a:solidFill>
                <a:latin typeface="Yu Gothic UI" panose="020B0500000000000000" pitchFamily="50" charset="-128"/>
                <a:ea typeface="Yu Gothic UI" panose="020B0500000000000000" pitchFamily="50" charset="-128"/>
              </a:rPr>
              <a:t>Google Maps</a:t>
            </a:r>
          </a:p>
        </p:txBody>
      </p:sp>
      <p:cxnSp>
        <p:nvCxnSpPr>
          <p:cNvPr id="60" name="直線コネクタ 59">
            <a:extLst>
              <a:ext uri="{FF2B5EF4-FFF2-40B4-BE49-F238E27FC236}">
                <a16:creationId xmlns:a16="http://schemas.microsoft.com/office/drawing/2014/main" id="{D7B71E19-11FA-FDC6-EBEF-B4F104ABBFA2}"/>
              </a:ext>
            </a:extLst>
          </p:cNvPr>
          <p:cNvCxnSpPr>
            <a:cxnSpLocks/>
          </p:cNvCxnSpPr>
          <p:nvPr/>
        </p:nvCxnSpPr>
        <p:spPr>
          <a:xfrm flipV="1">
            <a:off x="6142526" y="2444954"/>
            <a:ext cx="0" cy="254163"/>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02" name="テキスト ボックス 3101">
            <a:extLst>
              <a:ext uri="{FF2B5EF4-FFF2-40B4-BE49-F238E27FC236}">
                <a16:creationId xmlns:a16="http://schemas.microsoft.com/office/drawing/2014/main" id="{FDC30486-0DB7-EB9F-514F-BDC60F9DFFCF}"/>
              </a:ext>
            </a:extLst>
          </p:cNvPr>
          <p:cNvSpPr txBox="1"/>
          <p:nvPr/>
        </p:nvSpPr>
        <p:spPr>
          <a:xfrm>
            <a:off x="5360232" y="3358379"/>
            <a:ext cx="1583638" cy="261610"/>
          </a:xfrm>
          <a:prstGeom prst="rect">
            <a:avLst/>
          </a:prstGeom>
          <a:noFill/>
        </p:spPr>
        <p:txBody>
          <a:bodyPr wrap="square">
            <a:spAutoFit/>
          </a:bodyPr>
          <a:lstStyle/>
          <a:p>
            <a:pPr algn="ctr"/>
            <a:r>
              <a:rPr lang="ja-JP" altLang="en-US" sz="1100" dirty="0">
                <a:solidFill>
                  <a:schemeClr val="accent1"/>
                </a:solidFill>
              </a:rPr>
              <a:t>住所→緯度</a:t>
            </a:r>
            <a:r>
              <a:rPr lang="en-US" altLang="ja-JP" sz="1100" dirty="0">
                <a:solidFill>
                  <a:schemeClr val="accent1"/>
                </a:solidFill>
              </a:rPr>
              <a:t>/</a:t>
            </a:r>
            <a:r>
              <a:rPr lang="ja-JP" altLang="en-US" sz="1100" dirty="0">
                <a:solidFill>
                  <a:schemeClr val="accent1"/>
                </a:solidFill>
              </a:rPr>
              <a:t>経度変換</a:t>
            </a:r>
          </a:p>
        </p:txBody>
      </p:sp>
      <p:grpSp>
        <p:nvGrpSpPr>
          <p:cNvPr id="3079" name="グループ化 3078">
            <a:extLst>
              <a:ext uri="{FF2B5EF4-FFF2-40B4-BE49-F238E27FC236}">
                <a16:creationId xmlns:a16="http://schemas.microsoft.com/office/drawing/2014/main" id="{47EFEFC4-2C5E-0CC1-CAC2-288ACFF80183}"/>
              </a:ext>
            </a:extLst>
          </p:cNvPr>
          <p:cNvGrpSpPr/>
          <p:nvPr/>
        </p:nvGrpSpPr>
        <p:grpSpPr>
          <a:xfrm>
            <a:off x="859967" y="1084841"/>
            <a:ext cx="2801347" cy="756335"/>
            <a:chOff x="9716302" y="1715392"/>
            <a:chExt cx="1599342" cy="431806"/>
          </a:xfrm>
          <a:solidFill>
            <a:schemeClr val="bg1"/>
          </a:solidFill>
        </p:grpSpPr>
        <p:pic>
          <p:nvPicPr>
            <p:cNvPr id="3086" name="Picture 14" descr="GitHub Actions Integration">
              <a:extLst>
                <a:ext uri="{FF2B5EF4-FFF2-40B4-BE49-F238E27FC236}">
                  <a16:creationId xmlns:a16="http://schemas.microsoft.com/office/drawing/2014/main" id="{A9DEDED0-0BCB-D948-A8AA-BF202DDC39A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0154" t="10497" r="11980" b="10497"/>
            <a:stretch/>
          </p:blipFill>
          <p:spPr bwMode="auto">
            <a:xfrm>
              <a:off x="10038890" y="1715392"/>
              <a:ext cx="1276754" cy="431806"/>
            </a:xfrm>
            <a:prstGeom prst="rect">
              <a:avLst/>
            </a:prstGeom>
            <a:grpFill/>
          </p:spPr>
        </p:pic>
        <p:pic>
          <p:nvPicPr>
            <p:cNvPr id="3088" name="Picture 16" descr="GitHub Logos and Usage · GitHub さん">
              <a:extLst>
                <a:ext uri="{FF2B5EF4-FFF2-40B4-BE49-F238E27FC236}">
                  <a16:creationId xmlns:a16="http://schemas.microsoft.com/office/drawing/2014/main" id="{4DDB4321-8043-9969-D3D8-485197CC93C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302" y="1761931"/>
              <a:ext cx="327937" cy="327937"/>
            </a:xfrm>
            <a:prstGeom prst="rect">
              <a:avLst/>
            </a:prstGeom>
            <a:grpFill/>
          </p:spPr>
        </p:pic>
      </p:grpSp>
      <p:sp>
        <p:nvSpPr>
          <p:cNvPr id="14" name="テキスト ボックス 13">
            <a:extLst>
              <a:ext uri="{FF2B5EF4-FFF2-40B4-BE49-F238E27FC236}">
                <a16:creationId xmlns:a16="http://schemas.microsoft.com/office/drawing/2014/main" id="{5B747F7E-ADF8-2894-EE11-85FE16F052A2}"/>
              </a:ext>
            </a:extLst>
          </p:cNvPr>
          <p:cNvSpPr txBox="1"/>
          <p:nvPr/>
        </p:nvSpPr>
        <p:spPr>
          <a:xfrm>
            <a:off x="950638" y="2188673"/>
            <a:ext cx="2505814" cy="2246769"/>
          </a:xfrm>
          <a:prstGeom prst="rect">
            <a:avLst/>
          </a:prstGeom>
          <a:noFill/>
        </p:spPr>
        <p:txBody>
          <a:bodyPr wrap="none" rtlCol="0">
            <a:spAutoFit/>
          </a:bodyPr>
          <a:lstStyle/>
          <a:p>
            <a:r>
              <a:rPr lang="ja-JP" altLang="en-US" dirty="0">
                <a:latin typeface="Yu Gothic UI" panose="020B0500000000000000" pitchFamily="50" charset="-128"/>
                <a:ea typeface="Yu Gothic UI" panose="020B0500000000000000" pitchFamily="50" charset="-128"/>
              </a:rPr>
              <a:t>①定期実行の指示</a:t>
            </a:r>
          </a:p>
          <a:p>
            <a:r>
              <a:rPr lang="ja-JP" altLang="en-US" dirty="0">
                <a:latin typeface="Yu Gothic UI" panose="020B0500000000000000" pitchFamily="50" charset="-128"/>
                <a:ea typeface="Yu Gothic UI" panose="020B0500000000000000" pitchFamily="50" charset="-128"/>
              </a:rPr>
              <a:t>　 頻度（定時・任意）</a:t>
            </a:r>
          </a:p>
          <a:p>
            <a:r>
              <a:rPr lang="ja-JP" altLang="en-US" dirty="0">
                <a:latin typeface="Yu Gothic UI" panose="020B0500000000000000" pitchFamily="50" charset="-128"/>
                <a:ea typeface="Yu Gothic UI" panose="020B0500000000000000" pitchFamily="50" charset="-128"/>
              </a:rPr>
              <a:t>　 </a:t>
            </a:r>
            <a:r>
              <a:rPr lang="en-US" altLang="ja-JP" dirty="0">
                <a:latin typeface="Yu Gothic UI" panose="020B0500000000000000" pitchFamily="50" charset="-128"/>
                <a:ea typeface="Yu Gothic UI" panose="020B0500000000000000" pitchFamily="50" charset="-128"/>
              </a:rPr>
              <a:t>.</a:t>
            </a:r>
            <a:r>
              <a:rPr lang="en-US" altLang="ja-JP" dirty="0" err="1">
                <a:latin typeface="Yu Gothic UI" panose="020B0500000000000000" pitchFamily="50" charset="-128"/>
                <a:ea typeface="Yu Gothic UI" panose="020B0500000000000000" pitchFamily="50" charset="-128"/>
              </a:rPr>
              <a:t>py</a:t>
            </a:r>
            <a:r>
              <a:rPr lang="ja-JP" altLang="en-US" dirty="0">
                <a:latin typeface="Yu Gothic UI" panose="020B0500000000000000" pitchFamily="50" charset="-128"/>
                <a:ea typeface="Yu Gothic UI" panose="020B0500000000000000" pitchFamily="50" charset="-128"/>
              </a:rPr>
              <a:t>ファイルの</a:t>
            </a:r>
            <a:r>
              <a:rPr lang="en-US" altLang="ja-JP" dirty="0">
                <a:latin typeface="Yu Gothic UI" panose="020B0500000000000000" pitchFamily="50" charset="-128"/>
                <a:ea typeface="Yu Gothic UI" panose="020B0500000000000000" pitchFamily="50" charset="-128"/>
              </a:rPr>
              <a:t>run</a:t>
            </a:r>
          </a:p>
          <a:p>
            <a:r>
              <a:rPr lang="ja-JP" altLang="en-US" dirty="0">
                <a:latin typeface="Yu Gothic UI" panose="020B0500000000000000" pitchFamily="50" charset="-128"/>
                <a:ea typeface="Yu Gothic UI" panose="020B0500000000000000" pitchFamily="50" charset="-128"/>
              </a:rPr>
              <a:t>　　　（三井の</a:t>
            </a:r>
            <a:r>
              <a:rPr lang="en-US" altLang="ja-JP" dirty="0">
                <a:latin typeface="Yu Gothic UI" panose="020B0500000000000000" pitchFamily="50" charset="-128"/>
                <a:ea typeface="Yu Gothic UI" panose="020B0500000000000000" pitchFamily="50" charset="-128"/>
              </a:rPr>
              <a:t>R</a:t>
            </a:r>
            <a:r>
              <a:rPr lang="ja-JP" altLang="en-US" dirty="0">
                <a:latin typeface="Yu Gothic UI" panose="020B0500000000000000" pitchFamily="50" charset="-128"/>
                <a:ea typeface="Yu Gothic UI" panose="020B0500000000000000" pitchFamily="50" charset="-128"/>
              </a:rPr>
              <a:t>と</a:t>
            </a:r>
            <a:r>
              <a:rPr lang="en-US" altLang="ja-JP" dirty="0">
                <a:latin typeface="Yu Gothic UI" panose="020B0500000000000000" pitchFamily="50" charset="-128"/>
                <a:ea typeface="Yu Gothic UI" panose="020B0500000000000000" pitchFamily="50" charset="-128"/>
              </a:rPr>
              <a:t>NPC</a:t>
            </a:r>
            <a:endParaRPr lang="en-US" altLang="ja-JP" sz="1400" dirty="0">
              <a:latin typeface="Yu Gothic UI" panose="020B0500000000000000" pitchFamily="50" charset="-128"/>
              <a:ea typeface="Yu Gothic UI" panose="020B0500000000000000" pitchFamily="50" charset="-128"/>
            </a:endParaRPr>
          </a:p>
          <a:p>
            <a:endParaRPr lang="en-US" altLang="ja-JP" sz="1400" dirty="0">
              <a:latin typeface="Yu Gothic UI" panose="020B0500000000000000" pitchFamily="50" charset="-128"/>
              <a:ea typeface="Yu Gothic UI" panose="020B0500000000000000" pitchFamily="50" charset="-128"/>
            </a:endParaRPr>
          </a:p>
          <a:p>
            <a:r>
              <a:rPr lang="ja-JP" altLang="en-US" dirty="0">
                <a:latin typeface="Yu Gothic UI" panose="020B0500000000000000" pitchFamily="50" charset="-128"/>
                <a:ea typeface="Yu Gothic UI" panose="020B0500000000000000" pitchFamily="50" charset="-128"/>
              </a:rPr>
              <a:t>②環境変数の設定</a:t>
            </a:r>
          </a:p>
          <a:p>
            <a:r>
              <a:rPr lang="ja-JP" altLang="en-US" dirty="0">
                <a:latin typeface="Yu Gothic UI" panose="020B0500000000000000" pitchFamily="50" charset="-128"/>
                <a:ea typeface="Yu Gothic UI" panose="020B0500000000000000" pitchFamily="50" charset="-128"/>
              </a:rPr>
              <a:t>　 各種</a:t>
            </a:r>
            <a:r>
              <a:rPr lang="fr-FR" altLang="ja-JP" dirty="0">
                <a:latin typeface="Yu Gothic UI" panose="020B0500000000000000" pitchFamily="50" charset="-128"/>
                <a:ea typeface="Yu Gothic UI" panose="020B0500000000000000" pitchFamily="50" charset="-128"/>
              </a:rPr>
              <a:t>API</a:t>
            </a:r>
            <a:r>
              <a:rPr lang="ja-JP" altLang="en-US" dirty="0">
                <a:latin typeface="Yu Gothic UI" panose="020B0500000000000000" pitchFamily="50" charset="-128"/>
                <a:ea typeface="Yu Gothic UI" panose="020B0500000000000000" pitchFamily="50" charset="-128"/>
              </a:rPr>
              <a:t>キー</a:t>
            </a:r>
          </a:p>
          <a:p>
            <a:r>
              <a:rPr lang="ja-JP" altLang="en-US" dirty="0">
                <a:latin typeface="Yu Gothic UI" panose="020B0500000000000000" pitchFamily="50" charset="-128"/>
                <a:ea typeface="Yu Gothic UI" panose="020B0500000000000000" pitchFamily="50" charset="-128"/>
              </a:rPr>
              <a:t>　 </a:t>
            </a:r>
            <a:r>
              <a:rPr lang="fr-FR" altLang="ja-JP" dirty="0">
                <a:latin typeface="Yu Gothic UI" panose="020B0500000000000000" pitchFamily="50" charset="-128"/>
                <a:ea typeface="Yu Gothic UI" panose="020B0500000000000000" pitchFamily="50" charset="-128"/>
              </a:rPr>
              <a:t>spreadsheet</a:t>
            </a:r>
            <a:r>
              <a:rPr lang="ja-JP" altLang="en-US" dirty="0">
                <a:latin typeface="Yu Gothic UI" panose="020B0500000000000000" pitchFamily="50" charset="-128"/>
                <a:ea typeface="Yu Gothic UI" panose="020B0500000000000000" pitchFamily="50" charset="-128"/>
              </a:rPr>
              <a:t>キー</a:t>
            </a:r>
          </a:p>
        </p:txBody>
      </p:sp>
      <p:grpSp>
        <p:nvGrpSpPr>
          <p:cNvPr id="3085" name="グループ化 3084">
            <a:extLst>
              <a:ext uri="{FF2B5EF4-FFF2-40B4-BE49-F238E27FC236}">
                <a16:creationId xmlns:a16="http://schemas.microsoft.com/office/drawing/2014/main" id="{AD240A6C-6AE7-DB77-DF7B-D388F9747D81}"/>
              </a:ext>
            </a:extLst>
          </p:cNvPr>
          <p:cNvGrpSpPr/>
          <p:nvPr/>
        </p:nvGrpSpPr>
        <p:grpSpPr>
          <a:xfrm>
            <a:off x="9167702" y="2906155"/>
            <a:ext cx="2388817" cy="2132286"/>
            <a:chOff x="10799376" y="1419482"/>
            <a:chExt cx="1174212" cy="1048115"/>
          </a:xfrm>
        </p:grpSpPr>
        <p:sp>
          <p:nvSpPr>
            <p:cNvPr id="28" name="円柱 27">
              <a:extLst>
                <a:ext uri="{FF2B5EF4-FFF2-40B4-BE49-F238E27FC236}">
                  <a16:creationId xmlns:a16="http://schemas.microsoft.com/office/drawing/2014/main" id="{04A4729A-CEC6-E8D0-3EB6-6F081A4F6843}"/>
                </a:ext>
              </a:extLst>
            </p:cNvPr>
            <p:cNvSpPr/>
            <p:nvPr/>
          </p:nvSpPr>
          <p:spPr>
            <a:xfrm>
              <a:off x="10799376" y="1419482"/>
              <a:ext cx="860474" cy="911063"/>
            </a:xfrm>
            <a:prstGeom prst="can">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4000" dirty="0"/>
                <a:t>DB</a:t>
              </a:r>
              <a:endParaRPr kumimoji="1" lang="ja-JP" altLang="en-US" sz="4000" dirty="0"/>
            </a:p>
          </p:txBody>
        </p:sp>
        <p:pic>
          <p:nvPicPr>
            <p:cNvPr id="32" name="Picture 8" descr="Googleスプレッドシートでチーム力をアップ! | セミナー | 有限会社デジタルムーン さん">
              <a:extLst>
                <a:ext uri="{FF2B5EF4-FFF2-40B4-BE49-F238E27FC236}">
                  <a16:creationId xmlns:a16="http://schemas.microsoft.com/office/drawing/2014/main" id="{EAD1A740-66EA-6DC8-15CD-14316A4182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6732" y="2023210"/>
              <a:ext cx="446856" cy="444387"/>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正方形/長方形 32">
            <a:extLst>
              <a:ext uri="{FF2B5EF4-FFF2-40B4-BE49-F238E27FC236}">
                <a16:creationId xmlns:a16="http://schemas.microsoft.com/office/drawing/2014/main" id="{FC1CF9D5-F6E2-C95D-40EF-D0C6D968D171}"/>
              </a:ext>
            </a:extLst>
          </p:cNvPr>
          <p:cNvSpPr/>
          <p:nvPr/>
        </p:nvSpPr>
        <p:spPr>
          <a:xfrm>
            <a:off x="7330298" y="556291"/>
            <a:ext cx="1487950" cy="6993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010C3C6-AA42-6627-6DA8-BE70C418A9E8}"/>
              </a:ext>
            </a:extLst>
          </p:cNvPr>
          <p:cNvSpPr txBox="1"/>
          <p:nvPr/>
        </p:nvSpPr>
        <p:spPr>
          <a:xfrm>
            <a:off x="7496485" y="371624"/>
            <a:ext cx="115608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外部サイト</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36" name="Picture 2">
            <a:extLst>
              <a:ext uri="{FF2B5EF4-FFF2-40B4-BE49-F238E27FC236}">
                <a16:creationId xmlns:a16="http://schemas.microsoft.com/office/drawing/2014/main" id="{B06CE0A2-78C1-6C4A-B751-AE6C3F751A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397473" y="800623"/>
            <a:ext cx="1353600" cy="268280"/>
          </a:xfrm>
          <a:prstGeom prst="rect">
            <a:avLst/>
          </a:prstGeom>
          <a:noFill/>
          <a:extLst>
            <a:ext uri="{909E8E84-426E-40DD-AFC4-6F175D3DCCD1}">
              <a14:hiddenFill xmlns:a14="http://schemas.microsoft.com/office/drawing/2010/main">
                <a:solidFill>
                  <a:srgbClr val="FFFFFF"/>
                </a:solidFill>
              </a14:hiddenFill>
            </a:ext>
          </a:extLst>
        </p:spPr>
      </p:pic>
      <p:sp>
        <p:nvSpPr>
          <p:cNvPr id="40" name="正方形/長方形 39">
            <a:extLst>
              <a:ext uri="{FF2B5EF4-FFF2-40B4-BE49-F238E27FC236}">
                <a16:creationId xmlns:a16="http://schemas.microsoft.com/office/drawing/2014/main" id="{10E3708B-702B-5D4E-1EB1-24B312F582AB}"/>
              </a:ext>
            </a:extLst>
          </p:cNvPr>
          <p:cNvSpPr/>
          <p:nvPr/>
        </p:nvSpPr>
        <p:spPr>
          <a:xfrm>
            <a:off x="5063867" y="1500639"/>
            <a:ext cx="2122548" cy="230420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a:extLst>
              <a:ext uri="{FF2B5EF4-FFF2-40B4-BE49-F238E27FC236}">
                <a16:creationId xmlns:a16="http://schemas.microsoft.com/office/drawing/2014/main" id="{05AB9881-D661-3F49-4B7C-20B5AA328E53}"/>
              </a:ext>
            </a:extLst>
          </p:cNvPr>
          <p:cNvCxnSpPr>
            <a:cxnSpLocks/>
          </p:cNvCxnSpPr>
          <p:nvPr/>
        </p:nvCxnSpPr>
        <p:spPr>
          <a:xfrm flipH="1">
            <a:off x="4151449" y="2197709"/>
            <a:ext cx="776455"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131D80DC-7B0E-79FC-94B2-D900021FCE24}"/>
              </a:ext>
            </a:extLst>
          </p:cNvPr>
          <p:cNvSpPr/>
          <p:nvPr/>
        </p:nvSpPr>
        <p:spPr>
          <a:xfrm>
            <a:off x="5399167" y="4253281"/>
            <a:ext cx="1487950" cy="6686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9EE8D81B-2A4D-9D6E-32EB-3062D2EA2124}"/>
              </a:ext>
            </a:extLst>
          </p:cNvPr>
          <p:cNvSpPr txBox="1"/>
          <p:nvPr/>
        </p:nvSpPr>
        <p:spPr>
          <a:xfrm>
            <a:off x="5107697" y="4077219"/>
            <a:ext cx="2071401"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三井のスクレイピング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3072" name="Picture 2" descr="Beautiful Soup | Great Learning">
            <a:extLst>
              <a:ext uri="{FF2B5EF4-FFF2-40B4-BE49-F238E27FC236}">
                <a16:creationId xmlns:a16="http://schemas.microsoft.com/office/drawing/2014/main" id="{740874C6-8620-1116-9A80-BAD727B684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87" b="14547"/>
          <a:stretch/>
        </p:blipFill>
        <p:spPr bwMode="auto">
          <a:xfrm>
            <a:off x="5482979" y="4426471"/>
            <a:ext cx="1352367" cy="431806"/>
          </a:xfrm>
          <a:prstGeom prst="rect">
            <a:avLst/>
          </a:prstGeom>
          <a:noFill/>
          <a:extLst>
            <a:ext uri="{909E8E84-426E-40DD-AFC4-6F175D3DCCD1}">
              <a14:hiddenFill xmlns:a14="http://schemas.microsoft.com/office/drawing/2010/main">
                <a:solidFill>
                  <a:srgbClr val="FFFFFF"/>
                </a:solidFill>
              </a14:hiddenFill>
            </a:ext>
          </a:extLst>
        </p:spPr>
      </p:pic>
      <p:sp>
        <p:nvSpPr>
          <p:cNvPr id="3073" name="正方形/長方形 3072">
            <a:extLst>
              <a:ext uri="{FF2B5EF4-FFF2-40B4-BE49-F238E27FC236}">
                <a16:creationId xmlns:a16="http://schemas.microsoft.com/office/drawing/2014/main" id="{3812A536-7FDF-0412-C1AB-132144B3767B}"/>
              </a:ext>
            </a:extLst>
          </p:cNvPr>
          <p:cNvSpPr/>
          <p:nvPr/>
        </p:nvSpPr>
        <p:spPr>
          <a:xfrm>
            <a:off x="7330298" y="5177509"/>
            <a:ext cx="1487950" cy="6993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5" name="テキスト ボックス 3074">
            <a:extLst>
              <a:ext uri="{FF2B5EF4-FFF2-40B4-BE49-F238E27FC236}">
                <a16:creationId xmlns:a16="http://schemas.microsoft.com/office/drawing/2014/main" id="{B7F91856-A75F-C952-B284-DEB48D26DD8C}"/>
              </a:ext>
            </a:extLst>
          </p:cNvPr>
          <p:cNvSpPr txBox="1"/>
          <p:nvPr/>
        </p:nvSpPr>
        <p:spPr>
          <a:xfrm>
            <a:off x="7496485" y="4992842"/>
            <a:ext cx="115608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外部サイト</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3077" name="Picture 2">
            <a:extLst>
              <a:ext uri="{FF2B5EF4-FFF2-40B4-BE49-F238E27FC236}">
                <a16:creationId xmlns:a16="http://schemas.microsoft.com/office/drawing/2014/main" id="{B61403FB-F1DD-F0D4-7D20-CA838DD0AA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440676" y="5421841"/>
            <a:ext cx="1267193" cy="268280"/>
          </a:xfrm>
          <a:prstGeom prst="rect">
            <a:avLst/>
          </a:prstGeom>
          <a:noFill/>
          <a:extLst>
            <a:ext uri="{909E8E84-426E-40DD-AFC4-6F175D3DCCD1}">
              <a14:hiddenFill xmlns:a14="http://schemas.microsoft.com/office/drawing/2010/main">
                <a:solidFill>
                  <a:srgbClr val="FFFFFF"/>
                </a:solidFill>
              </a14:hiddenFill>
            </a:ext>
          </a:extLst>
        </p:spPr>
      </p:pic>
      <p:sp>
        <p:nvSpPr>
          <p:cNvPr id="3082" name="フリーフォーム: 図形 3081">
            <a:extLst>
              <a:ext uri="{FF2B5EF4-FFF2-40B4-BE49-F238E27FC236}">
                <a16:creationId xmlns:a16="http://schemas.microsoft.com/office/drawing/2014/main" id="{F1309768-BEE2-AC3B-E019-B85AF08E07CE}"/>
              </a:ext>
            </a:extLst>
          </p:cNvPr>
          <p:cNvSpPr/>
          <p:nvPr/>
        </p:nvSpPr>
        <p:spPr>
          <a:xfrm rot="5400000" flipH="1">
            <a:off x="6434653" y="4724604"/>
            <a:ext cx="507766" cy="1092023"/>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3" name="フリーフォーム: 図形 3082">
            <a:extLst>
              <a:ext uri="{FF2B5EF4-FFF2-40B4-BE49-F238E27FC236}">
                <a16:creationId xmlns:a16="http://schemas.microsoft.com/office/drawing/2014/main" id="{8119AC1A-A9A2-669C-106C-46C68FCDC7F9}"/>
              </a:ext>
            </a:extLst>
          </p:cNvPr>
          <p:cNvSpPr/>
          <p:nvPr/>
        </p:nvSpPr>
        <p:spPr>
          <a:xfrm rot="16200000" flipH="1" flipV="1">
            <a:off x="6434653" y="611399"/>
            <a:ext cx="507766" cy="1092023"/>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89" name="直線コネクタ 3088">
            <a:extLst>
              <a:ext uri="{FF2B5EF4-FFF2-40B4-BE49-F238E27FC236}">
                <a16:creationId xmlns:a16="http://schemas.microsoft.com/office/drawing/2014/main" id="{A490A8B8-A7D1-51DD-2F8A-40F13F737CB1}"/>
              </a:ext>
            </a:extLst>
          </p:cNvPr>
          <p:cNvCxnSpPr>
            <a:cxnSpLocks/>
          </p:cNvCxnSpPr>
          <p:nvPr/>
        </p:nvCxnSpPr>
        <p:spPr>
          <a:xfrm flipH="1">
            <a:off x="4151449" y="4575512"/>
            <a:ext cx="776455"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5" name="直線コネクタ 3094">
            <a:extLst>
              <a:ext uri="{FF2B5EF4-FFF2-40B4-BE49-F238E27FC236}">
                <a16:creationId xmlns:a16="http://schemas.microsoft.com/office/drawing/2014/main" id="{C5339083-6016-0B62-547D-8D2CBDEA0A6F}"/>
              </a:ext>
            </a:extLst>
          </p:cNvPr>
          <p:cNvCxnSpPr>
            <a:cxnSpLocks/>
          </p:cNvCxnSpPr>
          <p:nvPr/>
        </p:nvCxnSpPr>
        <p:spPr>
          <a:xfrm flipH="1">
            <a:off x="7381469" y="3378809"/>
            <a:ext cx="1509462"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6" name="直線コネクタ 3095">
            <a:extLst>
              <a:ext uri="{FF2B5EF4-FFF2-40B4-BE49-F238E27FC236}">
                <a16:creationId xmlns:a16="http://schemas.microsoft.com/office/drawing/2014/main" id="{983BBD47-24B9-B3DF-C3D2-AEA7C00837AF}"/>
              </a:ext>
            </a:extLst>
          </p:cNvPr>
          <p:cNvCxnSpPr>
            <a:cxnSpLocks/>
          </p:cNvCxnSpPr>
          <p:nvPr/>
        </p:nvCxnSpPr>
        <p:spPr>
          <a:xfrm flipH="1">
            <a:off x="6943870" y="4575512"/>
            <a:ext cx="1947061"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71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a:extLst>
              <a:ext uri="{FF2B5EF4-FFF2-40B4-BE49-F238E27FC236}">
                <a16:creationId xmlns:a16="http://schemas.microsoft.com/office/drawing/2014/main" id="{D5ADD933-64C6-AE56-B5F7-F715D555E1A4}"/>
              </a:ext>
            </a:extLst>
          </p:cNvPr>
          <p:cNvPicPr>
            <a:picLocks noChangeAspect="1"/>
          </p:cNvPicPr>
          <p:nvPr/>
        </p:nvPicPr>
        <p:blipFill rotWithShape="1">
          <a:blip r:embed="rId2"/>
          <a:srcRect r="40070"/>
          <a:stretch/>
        </p:blipFill>
        <p:spPr>
          <a:xfrm>
            <a:off x="4326583" y="2481198"/>
            <a:ext cx="3440796" cy="4166966"/>
          </a:xfrm>
          <a:prstGeom prst="rect">
            <a:avLst/>
          </a:prstGeom>
          <a:ln>
            <a:solidFill>
              <a:schemeClr val="bg1">
                <a:lumMod val="85000"/>
              </a:schemeClr>
            </a:solidFill>
          </a:ln>
        </p:spPr>
      </p:pic>
      <p:sp>
        <p:nvSpPr>
          <p:cNvPr id="2" name="タイトル 1">
            <a:extLst>
              <a:ext uri="{FF2B5EF4-FFF2-40B4-BE49-F238E27FC236}">
                <a16:creationId xmlns:a16="http://schemas.microsoft.com/office/drawing/2014/main" id="{56B2343A-D61C-1FF1-E1F8-9F73C9DBE557}"/>
              </a:ext>
            </a:extLst>
          </p:cNvPr>
          <p:cNvSpPr>
            <a:spLocks noGrp="1"/>
          </p:cNvSpPr>
          <p:nvPr>
            <p:ph type="title"/>
          </p:nvPr>
        </p:nvSpPr>
        <p:spPr/>
        <p:txBody>
          <a:bodyPr/>
          <a:lstStyle/>
          <a:p>
            <a:r>
              <a:rPr lang="en-US" altLang="ja-JP" dirty="0"/>
              <a:t>DB</a:t>
            </a:r>
            <a:r>
              <a:rPr lang="ja-JP" altLang="en-US" dirty="0"/>
              <a:t>と定期実行の紹介</a:t>
            </a:r>
            <a:endParaRPr kumimoji="1" lang="ja-JP" altLang="en-US" dirty="0"/>
          </a:p>
        </p:txBody>
      </p:sp>
      <p:sp>
        <p:nvSpPr>
          <p:cNvPr id="6" name="正方形/長方形 5">
            <a:extLst>
              <a:ext uri="{FF2B5EF4-FFF2-40B4-BE49-F238E27FC236}">
                <a16:creationId xmlns:a16="http://schemas.microsoft.com/office/drawing/2014/main" id="{016F8A69-A049-409A-3AD8-8FC53034CB29}"/>
              </a:ext>
            </a:extLst>
          </p:cNvPr>
          <p:cNvSpPr/>
          <p:nvPr/>
        </p:nvSpPr>
        <p:spPr>
          <a:xfrm>
            <a:off x="4833878" y="3064772"/>
            <a:ext cx="1471671" cy="76427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AB8029A0-24DB-F850-8223-0356BE66CB94}"/>
              </a:ext>
            </a:extLst>
          </p:cNvPr>
          <p:cNvPicPr>
            <a:picLocks noChangeAspect="1"/>
          </p:cNvPicPr>
          <p:nvPr/>
        </p:nvPicPr>
        <p:blipFill rotWithShape="1">
          <a:blip r:embed="rId3"/>
          <a:srcRect l="4375" t="62262" r="10001" b="16350"/>
          <a:stretch/>
        </p:blipFill>
        <p:spPr>
          <a:xfrm>
            <a:off x="4269909" y="2082098"/>
            <a:ext cx="3063356" cy="399100"/>
          </a:xfrm>
          <a:prstGeom prst="rect">
            <a:avLst/>
          </a:prstGeom>
        </p:spPr>
      </p:pic>
      <p:pic>
        <p:nvPicPr>
          <p:cNvPr id="27" name="図 26">
            <a:extLst>
              <a:ext uri="{FF2B5EF4-FFF2-40B4-BE49-F238E27FC236}">
                <a16:creationId xmlns:a16="http://schemas.microsoft.com/office/drawing/2014/main" id="{5DA44F7E-6783-3DE8-B34C-75B6AD38FBCF}"/>
              </a:ext>
            </a:extLst>
          </p:cNvPr>
          <p:cNvPicPr>
            <a:picLocks noChangeAspect="1"/>
          </p:cNvPicPr>
          <p:nvPr/>
        </p:nvPicPr>
        <p:blipFill>
          <a:blip r:embed="rId4"/>
          <a:stretch>
            <a:fillRect/>
          </a:stretch>
        </p:blipFill>
        <p:spPr>
          <a:xfrm>
            <a:off x="670192" y="789405"/>
            <a:ext cx="2437164" cy="2406018"/>
          </a:xfrm>
          <a:prstGeom prst="rect">
            <a:avLst/>
          </a:prstGeom>
          <a:ln>
            <a:solidFill>
              <a:schemeClr val="bg1">
                <a:lumMod val="85000"/>
              </a:schemeClr>
            </a:solidFill>
          </a:ln>
        </p:spPr>
      </p:pic>
      <p:pic>
        <p:nvPicPr>
          <p:cNvPr id="29" name="図 28">
            <a:extLst>
              <a:ext uri="{FF2B5EF4-FFF2-40B4-BE49-F238E27FC236}">
                <a16:creationId xmlns:a16="http://schemas.microsoft.com/office/drawing/2014/main" id="{EA7BD211-092A-8050-C470-E573CE3348E6}"/>
              </a:ext>
            </a:extLst>
          </p:cNvPr>
          <p:cNvPicPr>
            <a:picLocks noChangeAspect="1"/>
          </p:cNvPicPr>
          <p:nvPr/>
        </p:nvPicPr>
        <p:blipFill>
          <a:blip r:embed="rId5"/>
          <a:stretch>
            <a:fillRect/>
          </a:stretch>
        </p:blipFill>
        <p:spPr>
          <a:xfrm>
            <a:off x="1282993" y="1219651"/>
            <a:ext cx="2631825" cy="2343726"/>
          </a:xfrm>
          <a:prstGeom prst="rect">
            <a:avLst/>
          </a:prstGeom>
          <a:ln>
            <a:solidFill>
              <a:schemeClr val="bg1">
                <a:lumMod val="85000"/>
              </a:schemeClr>
            </a:solidFill>
          </a:ln>
        </p:spPr>
      </p:pic>
      <p:pic>
        <p:nvPicPr>
          <p:cNvPr id="35" name="図 34">
            <a:extLst>
              <a:ext uri="{FF2B5EF4-FFF2-40B4-BE49-F238E27FC236}">
                <a16:creationId xmlns:a16="http://schemas.microsoft.com/office/drawing/2014/main" id="{8EDD8F3F-0799-8988-79D9-D75C38FE60ED}"/>
              </a:ext>
            </a:extLst>
          </p:cNvPr>
          <p:cNvPicPr>
            <a:picLocks noChangeAspect="1"/>
          </p:cNvPicPr>
          <p:nvPr/>
        </p:nvPicPr>
        <p:blipFill rotWithShape="1">
          <a:blip r:embed="rId6"/>
          <a:srcRect l="37692"/>
          <a:stretch/>
        </p:blipFill>
        <p:spPr>
          <a:xfrm>
            <a:off x="8053898" y="528920"/>
            <a:ext cx="3467910" cy="3475992"/>
          </a:xfrm>
          <a:prstGeom prst="rect">
            <a:avLst/>
          </a:prstGeom>
        </p:spPr>
      </p:pic>
      <p:pic>
        <p:nvPicPr>
          <p:cNvPr id="37" name="図 36">
            <a:extLst>
              <a:ext uri="{FF2B5EF4-FFF2-40B4-BE49-F238E27FC236}">
                <a16:creationId xmlns:a16="http://schemas.microsoft.com/office/drawing/2014/main" id="{B39BBB1A-2C6A-5634-BCEE-3AD592F2C23C}"/>
              </a:ext>
            </a:extLst>
          </p:cNvPr>
          <p:cNvPicPr>
            <a:picLocks noChangeAspect="1"/>
          </p:cNvPicPr>
          <p:nvPr/>
        </p:nvPicPr>
        <p:blipFill rotWithShape="1">
          <a:blip r:embed="rId7"/>
          <a:srcRect t="52015"/>
          <a:stretch/>
        </p:blipFill>
        <p:spPr>
          <a:xfrm>
            <a:off x="648989" y="525524"/>
            <a:ext cx="714947" cy="353058"/>
          </a:xfrm>
          <a:prstGeom prst="rect">
            <a:avLst/>
          </a:prstGeom>
        </p:spPr>
      </p:pic>
      <p:cxnSp>
        <p:nvCxnSpPr>
          <p:cNvPr id="39" name="コネクタ: カギ線 38">
            <a:extLst>
              <a:ext uri="{FF2B5EF4-FFF2-40B4-BE49-F238E27FC236}">
                <a16:creationId xmlns:a16="http://schemas.microsoft.com/office/drawing/2014/main" id="{B0343563-1D61-7750-D35B-FD83707F85CD}"/>
              </a:ext>
            </a:extLst>
          </p:cNvPr>
          <p:cNvCxnSpPr>
            <a:endCxn id="10" idx="1"/>
          </p:cNvCxnSpPr>
          <p:nvPr/>
        </p:nvCxnSpPr>
        <p:spPr>
          <a:xfrm flipV="1">
            <a:off x="2924175" y="2281648"/>
            <a:ext cx="1345734" cy="5437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A6111E49-4E69-8FAA-817E-004814AC854D}"/>
              </a:ext>
            </a:extLst>
          </p:cNvPr>
          <p:cNvCxnSpPr>
            <a:cxnSpLocks/>
            <a:stCxn id="6" idx="3"/>
          </p:cNvCxnSpPr>
          <p:nvPr/>
        </p:nvCxnSpPr>
        <p:spPr>
          <a:xfrm flipV="1">
            <a:off x="6305549" y="2174121"/>
            <a:ext cx="1757499" cy="12727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4C4406C2-00DF-7082-944B-E1793B88A591}"/>
              </a:ext>
            </a:extLst>
          </p:cNvPr>
          <p:cNvSpPr/>
          <p:nvPr/>
        </p:nvSpPr>
        <p:spPr>
          <a:xfrm>
            <a:off x="4833879" y="6001812"/>
            <a:ext cx="2728972" cy="76427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図形 61">
            <a:extLst>
              <a:ext uri="{FF2B5EF4-FFF2-40B4-BE49-F238E27FC236}">
                <a16:creationId xmlns:a16="http://schemas.microsoft.com/office/drawing/2014/main" id="{83C611C1-0DFC-1DC3-823A-49A754B6584F}"/>
              </a:ext>
            </a:extLst>
          </p:cNvPr>
          <p:cNvSpPr/>
          <p:nvPr/>
        </p:nvSpPr>
        <p:spPr>
          <a:xfrm>
            <a:off x="2543175" y="3362325"/>
            <a:ext cx="2286000" cy="2981325"/>
          </a:xfrm>
          <a:custGeom>
            <a:avLst/>
            <a:gdLst>
              <a:gd name="connsiteX0" fmla="*/ 2286000 w 2286000"/>
              <a:gd name="connsiteY0" fmla="*/ 2981325 h 2981325"/>
              <a:gd name="connsiteX1" fmla="*/ 1343025 w 2286000"/>
              <a:gd name="connsiteY1" fmla="*/ 2981325 h 2981325"/>
              <a:gd name="connsiteX2" fmla="*/ 1343025 w 2286000"/>
              <a:gd name="connsiteY2" fmla="*/ 0 h 2981325"/>
              <a:gd name="connsiteX3" fmla="*/ 0 w 2286000"/>
              <a:gd name="connsiteY3" fmla="*/ 0 h 2981325"/>
            </a:gdLst>
            <a:ahLst/>
            <a:cxnLst>
              <a:cxn ang="0">
                <a:pos x="connsiteX0" y="connsiteY0"/>
              </a:cxn>
              <a:cxn ang="0">
                <a:pos x="connsiteX1" y="connsiteY1"/>
              </a:cxn>
              <a:cxn ang="0">
                <a:pos x="connsiteX2" y="connsiteY2"/>
              </a:cxn>
              <a:cxn ang="0">
                <a:pos x="connsiteX3" y="connsiteY3"/>
              </a:cxn>
            </a:cxnLst>
            <a:rect l="l" t="t" r="r" b="b"/>
            <a:pathLst>
              <a:path w="2286000" h="2981325">
                <a:moveTo>
                  <a:pt x="2286000" y="2981325"/>
                </a:moveTo>
                <a:lnTo>
                  <a:pt x="1343025" y="2981325"/>
                </a:lnTo>
                <a:lnTo>
                  <a:pt x="1343025" y="0"/>
                </a:lnTo>
                <a:lnTo>
                  <a:pt x="0" y="0"/>
                </a:lnTo>
              </a:path>
            </a:pathLst>
          </a:custGeom>
          <a:noFill/>
          <a:ln>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67E1A197-C335-2DFA-75A0-F6FF7E2AB6B3}"/>
              </a:ext>
            </a:extLst>
          </p:cNvPr>
          <p:cNvSpPr/>
          <p:nvPr/>
        </p:nvSpPr>
        <p:spPr>
          <a:xfrm>
            <a:off x="1543050" y="3218771"/>
            <a:ext cx="995421" cy="31772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9338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en-US" altLang="ja-JP" dirty="0"/>
              <a:t>ChatGPT</a:t>
            </a:r>
            <a:r>
              <a:rPr lang="ja-JP" altLang="en-US" dirty="0"/>
              <a:t>のプロンプトの工夫</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12</a:t>
            </a:fld>
            <a:endParaRPr kumimoji="1" lang="ja-JP" altLang="en-US"/>
          </a:p>
        </p:txBody>
      </p:sp>
      <p:pic>
        <p:nvPicPr>
          <p:cNvPr id="9" name="図 8">
            <a:extLst>
              <a:ext uri="{FF2B5EF4-FFF2-40B4-BE49-F238E27FC236}">
                <a16:creationId xmlns:a16="http://schemas.microsoft.com/office/drawing/2014/main" id="{E223C3F9-AE08-BED5-3881-123A539F515A}"/>
              </a:ext>
            </a:extLst>
          </p:cNvPr>
          <p:cNvPicPr>
            <a:picLocks noChangeAspect="1"/>
          </p:cNvPicPr>
          <p:nvPr/>
        </p:nvPicPr>
        <p:blipFill>
          <a:blip r:embed="rId2"/>
          <a:stretch>
            <a:fillRect/>
          </a:stretch>
        </p:blipFill>
        <p:spPr>
          <a:xfrm>
            <a:off x="1515" y="676537"/>
            <a:ext cx="4654605" cy="6858000"/>
          </a:xfrm>
          <a:prstGeom prst="rect">
            <a:avLst/>
          </a:prstGeom>
        </p:spPr>
      </p:pic>
      <p:pic>
        <p:nvPicPr>
          <p:cNvPr id="11" name="図 10">
            <a:extLst>
              <a:ext uri="{FF2B5EF4-FFF2-40B4-BE49-F238E27FC236}">
                <a16:creationId xmlns:a16="http://schemas.microsoft.com/office/drawing/2014/main" id="{6547F00C-F399-B999-B335-7775A1758633}"/>
              </a:ext>
            </a:extLst>
          </p:cNvPr>
          <p:cNvPicPr>
            <a:picLocks noChangeAspect="1"/>
          </p:cNvPicPr>
          <p:nvPr/>
        </p:nvPicPr>
        <p:blipFill>
          <a:blip r:embed="rId3"/>
          <a:stretch>
            <a:fillRect/>
          </a:stretch>
        </p:blipFill>
        <p:spPr>
          <a:xfrm>
            <a:off x="3823990" y="712809"/>
            <a:ext cx="4153437" cy="6858000"/>
          </a:xfrm>
          <a:prstGeom prst="rect">
            <a:avLst/>
          </a:prstGeom>
        </p:spPr>
      </p:pic>
      <p:sp>
        <p:nvSpPr>
          <p:cNvPr id="13" name="テキスト ボックス 12">
            <a:extLst>
              <a:ext uri="{FF2B5EF4-FFF2-40B4-BE49-F238E27FC236}">
                <a16:creationId xmlns:a16="http://schemas.microsoft.com/office/drawing/2014/main" id="{461F5A0C-7DB3-364A-EFF1-AF985A80CD40}"/>
              </a:ext>
            </a:extLst>
          </p:cNvPr>
          <p:cNvSpPr txBox="1"/>
          <p:nvPr/>
        </p:nvSpPr>
        <p:spPr>
          <a:xfrm>
            <a:off x="6989941" y="242596"/>
            <a:ext cx="4926288" cy="1021556"/>
          </a:xfrm>
          <a:prstGeom prst="wedgeRoundRectCallout">
            <a:avLst>
              <a:gd name="adj1" fmla="val -35599"/>
              <a:gd name="adj2" fmla="val 59658"/>
              <a:gd name="adj3" fmla="val 16667"/>
            </a:avLst>
          </a:prstGeom>
          <a:noFill/>
          <a:ln>
            <a:solidFill>
              <a:schemeClr val="bg1">
                <a:lumMod val="50000"/>
              </a:schemeClr>
            </a:solidFill>
          </a:ln>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bg2">
                    <a:lumMod val="50000"/>
                  </a:schemeClr>
                </a:solidFill>
              </a:rPr>
              <a:t>プロントをわける</a:t>
            </a:r>
            <a:endParaRPr kumimoji="1" lang="en-US" altLang="ja-JP" dirty="0">
              <a:solidFill>
                <a:schemeClr val="bg2">
                  <a:lumMod val="50000"/>
                </a:schemeClr>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bg2">
                    <a:lumMod val="50000"/>
                  </a:schemeClr>
                </a:solidFill>
              </a:rPr>
              <a:t>計算の仕方や出力形式等を教えるたびに</a:t>
            </a:r>
            <a:endParaRPr kumimoji="1" lang="en-US" altLang="ja-JP" dirty="0">
              <a:solidFill>
                <a:schemeClr val="bg2">
                  <a:lumMod val="50000"/>
                </a:schemeClr>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bg2">
                    <a:lumMod val="50000"/>
                  </a:schemeClr>
                </a:solidFill>
              </a:rPr>
              <a:t>理解出来たか確認する</a:t>
            </a:r>
            <a:endParaRPr kumimoji="1" lang="en-US" altLang="ja-JP" dirty="0">
              <a:solidFill>
                <a:schemeClr val="bg2">
                  <a:lumMod val="50000"/>
                </a:schemeClr>
              </a:solidFill>
            </a:endParaRPr>
          </a:p>
        </p:txBody>
      </p:sp>
      <p:pic>
        <p:nvPicPr>
          <p:cNvPr id="5" name="図 4">
            <a:extLst>
              <a:ext uri="{FF2B5EF4-FFF2-40B4-BE49-F238E27FC236}">
                <a16:creationId xmlns:a16="http://schemas.microsoft.com/office/drawing/2014/main" id="{1E5CA6F4-BE65-8FC1-17E2-0C4C08A49940}"/>
              </a:ext>
            </a:extLst>
          </p:cNvPr>
          <p:cNvPicPr>
            <a:picLocks noChangeAspect="1"/>
          </p:cNvPicPr>
          <p:nvPr/>
        </p:nvPicPr>
        <p:blipFill>
          <a:blip r:embed="rId4"/>
          <a:stretch>
            <a:fillRect/>
          </a:stretch>
        </p:blipFill>
        <p:spPr>
          <a:xfrm>
            <a:off x="6629030" y="1515246"/>
            <a:ext cx="5467631" cy="4883401"/>
          </a:xfrm>
          <a:prstGeom prst="rect">
            <a:avLst/>
          </a:prstGeom>
        </p:spPr>
      </p:pic>
    </p:spTree>
    <p:extLst>
      <p:ext uri="{BB962C8B-B14F-4D97-AF65-F5344CB8AC3E}">
        <p14:creationId xmlns:p14="http://schemas.microsoft.com/office/powerpoint/2010/main" val="3313834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実現のための試行錯誤</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13</a:t>
            </a:fld>
            <a:endParaRPr kumimoji="1" lang="ja-JP" altLang="en-US"/>
          </a:p>
        </p:txBody>
      </p:sp>
      <p:sp>
        <p:nvSpPr>
          <p:cNvPr id="4" name="テキスト ボックス 3">
            <a:extLst>
              <a:ext uri="{FF2B5EF4-FFF2-40B4-BE49-F238E27FC236}">
                <a16:creationId xmlns:a16="http://schemas.microsoft.com/office/drawing/2014/main" id="{43ADF174-0D6A-A0A9-77AF-4F493754E0FC}"/>
              </a:ext>
            </a:extLst>
          </p:cNvPr>
          <p:cNvSpPr txBox="1"/>
          <p:nvPr/>
        </p:nvSpPr>
        <p:spPr>
          <a:xfrm>
            <a:off x="1256050" y="1211050"/>
            <a:ext cx="2666003" cy="408623"/>
          </a:xfrm>
          <a:prstGeom prst="roundRect">
            <a:avLst/>
          </a:prstGeom>
          <a:solidFill>
            <a:schemeClr val="bg1">
              <a:lumMod val="95000"/>
            </a:schemeClr>
          </a:solidFill>
          <a:ln>
            <a:solidFill>
              <a:schemeClr val="bg1">
                <a:lumMod val="50000"/>
              </a:schemeClr>
            </a:solidFill>
          </a:ln>
        </p:spPr>
        <p:txBody>
          <a:bodyPr wrap="none" rtlCol="0">
            <a:spAutoFit/>
          </a:bodyPr>
          <a:lstStyle/>
          <a:p>
            <a:r>
              <a:rPr lang="ja-JP" altLang="en-US" dirty="0"/>
              <a:t>最新の駐車場情報の取得</a:t>
            </a:r>
            <a:endParaRPr lang="en-US" altLang="ja-JP" dirty="0"/>
          </a:p>
        </p:txBody>
      </p:sp>
      <p:sp>
        <p:nvSpPr>
          <p:cNvPr id="6" name="テキスト ボックス 5">
            <a:extLst>
              <a:ext uri="{FF2B5EF4-FFF2-40B4-BE49-F238E27FC236}">
                <a16:creationId xmlns:a16="http://schemas.microsoft.com/office/drawing/2014/main" id="{F616BC2F-32B4-680A-3A06-AF80C18804A3}"/>
              </a:ext>
            </a:extLst>
          </p:cNvPr>
          <p:cNvSpPr txBox="1"/>
          <p:nvPr/>
        </p:nvSpPr>
        <p:spPr>
          <a:xfrm>
            <a:off x="5241567" y="512497"/>
            <a:ext cx="3288737" cy="408623"/>
          </a:xfrm>
          <a:prstGeom prst="roundRect">
            <a:avLst/>
          </a:prstGeom>
          <a:noFill/>
          <a:ln>
            <a:solidFill>
              <a:schemeClr val="bg1">
                <a:lumMod val="50000"/>
              </a:schemeClr>
            </a:solidFill>
          </a:ln>
        </p:spPr>
        <p:txBody>
          <a:bodyPr wrap="square" rtlCol="0">
            <a:spAutoFit/>
          </a:bodyPr>
          <a:lstStyle/>
          <a:p>
            <a:r>
              <a:rPr lang="ja-JP" altLang="en-US" dirty="0"/>
              <a:t>都度スクレイピングする</a:t>
            </a:r>
            <a:endParaRPr lang="en-US" altLang="ja-JP" dirty="0"/>
          </a:p>
        </p:txBody>
      </p:sp>
      <p:sp>
        <p:nvSpPr>
          <p:cNvPr id="7" name="テキスト ボックス 6">
            <a:extLst>
              <a:ext uri="{FF2B5EF4-FFF2-40B4-BE49-F238E27FC236}">
                <a16:creationId xmlns:a16="http://schemas.microsoft.com/office/drawing/2014/main" id="{8900D09E-FA93-1266-E931-BF6179641C23}"/>
              </a:ext>
            </a:extLst>
          </p:cNvPr>
          <p:cNvSpPr txBox="1"/>
          <p:nvPr/>
        </p:nvSpPr>
        <p:spPr>
          <a:xfrm>
            <a:off x="5260106" y="1279434"/>
            <a:ext cx="3288737" cy="715089"/>
          </a:xfrm>
          <a:prstGeom prst="roundRect">
            <a:avLst/>
          </a:prstGeom>
          <a:noFill/>
          <a:ln>
            <a:solidFill>
              <a:schemeClr val="bg1">
                <a:lumMod val="50000"/>
              </a:schemeClr>
            </a:solidFill>
          </a:ln>
        </p:spPr>
        <p:txBody>
          <a:bodyPr wrap="square" rtlCol="0">
            <a:spAutoFit/>
          </a:bodyPr>
          <a:lstStyle/>
          <a:p>
            <a:r>
              <a:rPr lang="ja-JP" altLang="en-US" dirty="0"/>
              <a:t>別プログラムで</a:t>
            </a:r>
            <a:r>
              <a:rPr lang="en-US" altLang="ja-JP" dirty="0"/>
              <a:t>DB</a:t>
            </a:r>
            <a:r>
              <a:rPr lang="ja-JP" altLang="en-US" dirty="0"/>
              <a:t>を構築し</a:t>
            </a:r>
            <a:endParaRPr lang="en-US" altLang="ja-JP" dirty="0"/>
          </a:p>
          <a:p>
            <a:r>
              <a:rPr lang="ja-JP" altLang="en-US" dirty="0"/>
              <a:t>その情報を参照する</a:t>
            </a:r>
            <a:endParaRPr lang="en-US" altLang="ja-JP" dirty="0"/>
          </a:p>
        </p:txBody>
      </p:sp>
      <p:sp>
        <p:nvSpPr>
          <p:cNvPr id="8" name="テキスト ボックス 7">
            <a:extLst>
              <a:ext uri="{FF2B5EF4-FFF2-40B4-BE49-F238E27FC236}">
                <a16:creationId xmlns:a16="http://schemas.microsoft.com/office/drawing/2014/main" id="{4ABA88B1-DDDA-D7EF-40EE-491CC3B2C7B0}"/>
              </a:ext>
            </a:extLst>
          </p:cNvPr>
          <p:cNvSpPr txBox="1"/>
          <p:nvPr/>
        </p:nvSpPr>
        <p:spPr>
          <a:xfrm>
            <a:off x="1256050" y="2859706"/>
            <a:ext cx="2241954" cy="408623"/>
          </a:xfrm>
          <a:prstGeom prst="roundRect">
            <a:avLst/>
          </a:prstGeom>
          <a:solidFill>
            <a:schemeClr val="bg1">
              <a:lumMod val="95000"/>
            </a:schemeClr>
          </a:solidFill>
          <a:ln>
            <a:solidFill>
              <a:schemeClr val="bg1">
                <a:lumMod val="50000"/>
              </a:schemeClr>
            </a:solidFill>
          </a:ln>
        </p:spPr>
        <p:txBody>
          <a:bodyPr wrap="none" rtlCol="0">
            <a:spAutoFit/>
          </a:bodyPr>
          <a:lstStyle/>
          <a:p>
            <a:r>
              <a:rPr lang="ja-JP" altLang="en-US" dirty="0"/>
              <a:t>最安の駐車料金計算</a:t>
            </a:r>
            <a:endParaRPr lang="en-US" altLang="ja-JP" dirty="0"/>
          </a:p>
        </p:txBody>
      </p:sp>
      <p:sp>
        <p:nvSpPr>
          <p:cNvPr id="9" name="テキスト ボックス 8">
            <a:extLst>
              <a:ext uri="{FF2B5EF4-FFF2-40B4-BE49-F238E27FC236}">
                <a16:creationId xmlns:a16="http://schemas.microsoft.com/office/drawing/2014/main" id="{94A6E29B-9645-988C-62BA-394ED061D4A3}"/>
              </a:ext>
            </a:extLst>
          </p:cNvPr>
          <p:cNvSpPr txBox="1"/>
          <p:nvPr/>
        </p:nvSpPr>
        <p:spPr>
          <a:xfrm>
            <a:off x="5260106" y="2591402"/>
            <a:ext cx="1487275" cy="408623"/>
          </a:xfrm>
          <a:prstGeom prst="roundRect">
            <a:avLst/>
          </a:prstGeom>
          <a:noFill/>
          <a:ln>
            <a:solidFill>
              <a:schemeClr val="bg1">
                <a:lumMod val="50000"/>
              </a:schemeClr>
            </a:solidFill>
          </a:ln>
        </p:spPr>
        <p:txBody>
          <a:bodyPr wrap="none" rtlCol="0">
            <a:spAutoFit/>
          </a:bodyPr>
          <a:lstStyle/>
          <a:p>
            <a:r>
              <a:rPr lang="ja-JP" altLang="en-US" dirty="0"/>
              <a:t>計算式を作る</a:t>
            </a:r>
            <a:endParaRPr lang="en-US" altLang="ja-JP" dirty="0"/>
          </a:p>
        </p:txBody>
      </p:sp>
      <p:sp>
        <p:nvSpPr>
          <p:cNvPr id="10" name="テキスト ボックス 9">
            <a:extLst>
              <a:ext uri="{FF2B5EF4-FFF2-40B4-BE49-F238E27FC236}">
                <a16:creationId xmlns:a16="http://schemas.microsoft.com/office/drawing/2014/main" id="{B0A731C1-E548-D0B2-4685-E3589B6F4AB1}"/>
              </a:ext>
            </a:extLst>
          </p:cNvPr>
          <p:cNvSpPr txBox="1"/>
          <p:nvPr/>
        </p:nvSpPr>
        <p:spPr>
          <a:xfrm>
            <a:off x="5260106" y="3334723"/>
            <a:ext cx="2203110" cy="408623"/>
          </a:xfrm>
          <a:prstGeom prst="roundRect">
            <a:avLst/>
          </a:prstGeom>
          <a:noFill/>
          <a:ln>
            <a:solidFill>
              <a:schemeClr val="bg1">
                <a:lumMod val="50000"/>
              </a:schemeClr>
            </a:solidFill>
          </a:ln>
        </p:spPr>
        <p:txBody>
          <a:bodyPr wrap="none" rtlCol="0">
            <a:spAutoFit/>
          </a:bodyPr>
          <a:lstStyle/>
          <a:p>
            <a:r>
              <a:rPr lang="en-US" altLang="ja-JP" dirty="0"/>
              <a:t>GPT</a:t>
            </a:r>
            <a:r>
              <a:rPr lang="ja-JP" altLang="en-US" dirty="0"/>
              <a:t>にレコメンドさせる</a:t>
            </a:r>
            <a:endParaRPr lang="en-US" altLang="ja-JP" dirty="0"/>
          </a:p>
        </p:txBody>
      </p:sp>
      <p:sp>
        <p:nvSpPr>
          <p:cNvPr id="11" name="テキスト ボックス 10">
            <a:extLst>
              <a:ext uri="{FF2B5EF4-FFF2-40B4-BE49-F238E27FC236}">
                <a16:creationId xmlns:a16="http://schemas.microsoft.com/office/drawing/2014/main" id="{6B529FEA-1C16-311D-0154-F4C0C88DDDE4}"/>
              </a:ext>
            </a:extLst>
          </p:cNvPr>
          <p:cNvSpPr txBox="1"/>
          <p:nvPr/>
        </p:nvSpPr>
        <p:spPr>
          <a:xfrm>
            <a:off x="1256050" y="4278803"/>
            <a:ext cx="2634349" cy="715089"/>
          </a:xfrm>
          <a:prstGeom prst="roundRect">
            <a:avLst/>
          </a:prstGeom>
          <a:solidFill>
            <a:schemeClr val="bg1">
              <a:lumMod val="95000"/>
            </a:schemeClr>
          </a:solidFill>
          <a:ln>
            <a:solidFill>
              <a:schemeClr val="bg1">
                <a:lumMod val="50000"/>
              </a:schemeClr>
            </a:solidFill>
          </a:ln>
        </p:spPr>
        <p:txBody>
          <a:bodyPr wrap="none" rtlCol="0">
            <a:spAutoFit/>
          </a:bodyPr>
          <a:lstStyle/>
          <a:p>
            <a:r>
              <a:rPr lang="ja-JP" altLang="en-US" dirty="0"/>
              <a:t>定期実行で複数サイトを</a:t>
            </a:r>
            <a:endParaRPr lang="en-US" altLang="ja-JP" dirty="0"/>
          </a:p>
          <a:p>
            <a:r>
              <a:rPr lang="ja-JP" altLang="en-US" dirty="0"/>
              <a:t>スクレイピング→</a:t>
            </a:r>
            <a:r>
              <a:rPr lang="en-US" altLang="ja-JP" dirty="0"/>
              <a:t>DB</a:t>
            </a:r>
            <a:r>
              <a:rPr lang="ja-JP" altLang="en-US" dirty="0"/>
              <a:t>に格納</a:t>
            </a:r>
            <a:endParaRPr lang="en-US" altLang="ja-JP" dirty="0"/>
          </a:p>
        </p:txBody>
      </p:sp>
      <p:sp>
        <p:nvSpPr>
          <p:cNvPr id="12" name="テキスト ボックス 11">
            <a:extLst>
              <a:ext uri="{FF2B5EF4-FFF2-40B4-BE49-F238E27FC236}">
                <a16:creationId xmlns:a16="http://schemas.microsoft.com/office/drawing/2014/main" id="{567FDCED-A8DC-48E4-5E1C-F0291A035F30}"/>
              </a:ext>
            </a:extLst>
          </p:cNvPr>
          <p:cNvSpPr txBox="1"/>
          <p:nvPr/>
        </p:nvSpPr>
        <p:spPr>
          <a:xfrm>
            <a:off x="5241567" y="4281416"/>
            <a:ext cx="4027619" cy="408623"/>
          </a:xfrm>
          <a:prstGeom prst="roundRect">
            <a:avLst/>
          </a:prstGeom>
          <a:noFill/>
          <a:ln>
            <a:solidFill>
              <a:schemeClr val="bg1">
                <a:lumMod val="50000"/>
              </a:schemeClr>
            </a:solidFill>
          </a:ln>
        </p:spPr>
        <p:txBody>
          <a:bodyPr wrap="none" rtlCol="0">
            <a:spAutoFit/>
          </a:bodyPr>
          <a:lstStyle/>
          <a:p>
            <a:r>
              <a:rPr lang="ja-JP" altLang="en-US" dirty="0"/>
              <a:t>１つの</a:t>
            </a:r>
            <a:r>
              <a:rPr lang="en-US" altLang="ja-JP" dirty="0"/>
              <a:t>Python</a:t>
            </a:r>
            <a:r>
              <a:rPr lang="ja-JP" altLang="en-US" dirty="0"/>
              <a:t>ファイルで並列処理を行う</a:t>
            </a:r>
            <a:endParaRPr lang="en-US" altLang="ja-JP" dirty="0"/>
          </a:p>
        </p:txBody>
      </p:sp>
      <p:sp>
        <p:nvSpPr>
          <p:cNvPr id="13" name="テキスト ボックス 12">
            <a:extLst>
              <a:ext uri="{FF2B5EF4-FFF2-40B4-BE49-F238E27FC236}">
                <a16:creationId xmlns:a16="http://schemas.microsoft.com/office/drawing/2014/main" id="{CB4F4891-7B39-EAA7-18EB-65C5751D25F5}"/>
              </a:ext>
            </a:extLst>
          </p:cNvPr>
          <p:cNvSpPr txBox="1"/>
          <p:nvPr/>
        </p:nvSpPr>
        <p:spPr>
          <a:xfrm>
            <a:off x="5241569" y="4993892"/>
            <a:ext cx="4327044" cy="715089"/>
          </a:xfrm>
          <a:prstGeom prst="roundRect">
            <a:avLst/>
          </a:prstGeom>
          <a:noFill/>
          <a:ln>
            <a:solidFill>
              <a:schemeClr val="bg1">
                <a:lumMod val="50000"/>
              </a:schemeClr>
            </a:solidFill>
          </a:ln>
        </p:spPr>
        <p:txBody>
          <a:bodyPr wrap="none" rtlCol="0">
            <a:spAutoFit/>
          </a:bodyPr>
          <a:lstStyle/>
          <a:p>
            <a:r>
              <a:rPr lang="ja-JP" altLang="en-US" dirty="0"/>
              <a:t>複数</a:t>
            </a:r>
            <a:r>
              <a:rPr lang="en-US" altLang="ja-JP" dirty="0"/>
              <a:t>Python</a:t>
            </a:r>
            <a:r>
              <a:rPr lang="ja-JP" altLang="en-US" dirty="0"/>
              <a:t>ファイルをそれぞれ定期実行して</a:t>
            </a:r>
            <a:endParaRPr lang="en-US" altLang="ja-JP" dirty="0"/>
          </a:p>
          <a:p>
            <a:r>
              <a:rPr lang="ja-JP" altLang="en-US" dirty="0"/>
              <a:t>保存する</a:t>
            </a:r>
            <a:r>
              <a:rPr lang="en-US" altLang="ja-JP" dirty="0"/>
              <a:t>DB</a:t>
            </a:r>
            <a:r>
              <a:rPr lang="ja-JP" altLang="en-US" dirty="0"/>
              <a:t>は１つにする</a:t>
            </a:r>
            <a:endParaRPr lang="en-US" altLang="ja-JP" dirty="0"/>
          </a:p>
        </p:txBody>
      </p:sp>
      <p:sp>
        <p:nvSpPr>
          <p:cNvPr id="19" name="テキスト ボックス 18">
            <a:extLst>
              <a:ext uri="{FF2B5EF4-FFF2-40B4-BE49-F238E27FC236}">
                <a16:creationId xmlns:a16="http://schemas.microsoft.com/office/drawing/2014/main" id="{E227C15C-6F2E-5FE9-5135-CC9503554AD0}"/>
              </a:ext>
            </a:extLst>
          </p:cNvPr>
          <p:cNvSpPr txBox="1"/>
          <p:nvPr/>
        </p:nvSpPr>
        <p:spPr>
          <a:xfrm>
            <a:off x="5241569" y="5908065"/>
            <a:ext cx="1448636" cy="408623"/>
          </a:xfrm>
          <a:prstGeom prst="roundRect">
            <a:avLst/>
          </a:prstGeom>
          <a:solidFill>
            <a:schemeClr val="bg1"/>
          </a:solidFill>
          <a:ln>
            <a:solidFill>
              <a:schemeClr val="bg1">
                <a:lumMod val="50000"/>
              </a:schemeClr>
            </a:solidFill>
          </a:ln>
        </p:spPr>
        <p:txBody>
          <a:bodyPr wrap="square" rtlCol="0">
            <a:spAutoFit/>
          </a:bodyPr>
          <a:lstStyle/>
          <a:p>
            <a:r>
              <a:rPr lang="en-US" altLang="ja-JP" dirty="0"/>
              <a:t>DB</a:t>
            </a:r>
            <a:r>
              <a:rPr lang="ja-JP" altLang="en-US" dirty="0"/>
              <a:t>の管理</a:t>
            </a:r>
            <a:endParaRPr lang="en-US" altLang="ja-JP" dirty="0"/>
          </a:p>
        </p:txBody>
      </p:sp>
      <p:cxnSp>
        <p:nvCxnSpPr>
          <p:cNvPr id="16" name="直線矢印コネクタ 15">
            <a:extLst>
              <a:ext uri="{FF2B5EF4-FFF2-40B4-BE49-F238E27FC236}">
                <a16:creationId xmlns:a16="http://schemas.microsoft.com/office/drawing/2014/main" id="{7D06800E-C4F9-48BF-B935-4927ED10F9CE}"/>
              </a:ext>
            </a:extLst>
          </p:cNvPr>
          <p:cNvCxnSpPr>
            <a:cxnSpLocks/>
            <a:stCxn id="4" idx="3"/>
            <a:endCxn id="6" idx="1"/>
          </p:cNvCxnSpPr>
          <p:nvPr/>
        </p:nvCxnSpPr>
        <p:spPr>
          <a:xfrm flipV="1">
            <a:off x="3922053" y="716809"/>
            <a:ext cx="1319514" cy="69855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直線矢印コネクタ 17">
            <a:extLst>
              <a:ext uri="{FF2B5EF4-FFF2-40B4-BE49-F238E27FC236}">
                <a16:creationId xmlns:a16="http://schemas.microsoft.com/office/drawing/2014/main" id="{1C6F3D91-9C26-C72A-5F16-339A1557F890}"/>
              </a:ext>
            </a:extLst>
          </p:cNvPr>
          <p:cNvCxnSpPr>
            <a:cxnSpLocks/>
            <a:stCxn id="4" idx="3"/>
            <a:endCxn id="7" idx="1"/>
          </p:cNvCxnSpPr>
          <p:nvPr/>
        </p:nvCxnSpPr>
        <p:spPr>
          <a:xfrm>
            <a:off x="3922053" y="1415362"/>
            <a:ext cx="1338053" cy="221617"/>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24" name="テキスト ボックス 23">
            <a:extLst>
              <a:ext uri="{FF2B5EF4-FFF2-40B4-BE49-F238E27FC236}">
                <a16:creationId xmlns:a16="http://schemas.microsoft.com/office/drawing/2014/main" id="{F889EE38-335E-9F05-1008-B32026C731A5}"/>
              </a:ext>
            </a:extLst>
          </p:cNvPr>
          <p:cNvSpPr txBox="1"/>
          <p:nvPr/>
        </p:nvSpPr>
        <p:spPr>
          <a:xfrm>
            <a:off x="7136808" y="6339299"/>
            <a:ext cx="918622" cy="408623"/>
          </a:xfrm>
          <a:prstGeom prst="roundRect">
            <a:avLst/>
          </a:prstGeom>
          <a:solidFill>
            <a:schemeClr val="bg1"/>
          </a:solidFill>
          <a:ln>
            <a:solidFill>
              <a:schemeClr val="accent3"/>
            </a:solidFill>
          </a:ln>
        </p:spPr>
        <p:txBody>
          <a:bodyPr wrap="square" rtlCol="0">
            <a:spAutoFit/>
          </a:bodyPr>
          <a:lstStyle/>
          <a:p>
            <a:r>
              <a:rPr lang="en-US" altLang="ja-JP" dirty="0"/>
              <a:t>SQL</a:t>
            </a:r>
          </a:p>
        </p:txBody>
      </p:sp>
      <p:cxnSp>
        <p:nvCxnSpPr>
          <p:cNvPr id="25" name="直線矢印コネクタ 24">
            <a:extLst>
              <a:ext uri="{FF2B5EF4-FFF2-40B4-BE49-F238E27FC236}">
                <a16:creationId xmlns:a16="http://schemas.microsoft.com/office/drawing/2014/main" id="{8A49C92B-3A42-3425-0BA6-902BB0AFDA0D}"/>
              </a:ext>
            </a:extLst>
          </p:cNvPr>
          <p:cNvCxnSpPr>
            <a:cxnSpLocks/>
            <a:stCxn id="8" idx="3"/>
            <a:endCxn id="10" idx="1"/>
          </p:cNvCxnSpPr>
          <p:nvPr/>
        </p:nvCxnSpPr>
        <p:spPr>
          <a:xfrm>
            <a:off x="3498004" y="3064018"/>
            <a:ext cx="1762102" cy="475017"/>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8" name="直線矢印コネクタ 27">
            <a:extLst>
              <a:ext uri="{FF2B5EF4-FFF2-40B4-BE49-F238E27FC236}">
                <a16:creationId xmlns:a16="http://schemas.microsoft.com/office/drawing/2014/main" id="{13BFD83C-AC10-590F-3904-1663AECFA3DD}"/>
              </a:ext>
            </a:extLst>
          </p:cNvPr>
          <p:cNvCxnSpPr>
            <a:cxnSpLocks/>
            <a:stCxn id="8" idx="3"/>
            <a:endCxn id="9" idx="1"/>
          </p:cNvCxnSpPr>
          <p:nvPr/>
        </p:nvCxnSpPr>
        <p:spPr>
          <a:xfrm flipV="1">
            <a:off x="3498004" y="2795714"/>
            <a:ext cx="1762102" cy="26830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31" name="直線矢印コネクタ 30">
            <a:extLst>
              <a:ext uri="{FF2B5EF4-FFF2-40B4-BE49-F238E27FC236}">
                <a16:creationId xmlns:a16="http://schemas.microsoft.com/office/drawing/2014/main" id="{8AD6BB38-C072-F083-2736-D352C699B18D}"/>
              </a:ext>
            </a:extLst>
          </p:cNvPr>
          <p:cNvCxnSpPr>
            <a:cxnSpLocks/>
            <a:stCxn id="11" idx="3"/>
            <a:endCxn id="13" idx="1"/>
          </p:cNvCxnSpPr>
          <p:nvPr/>
        </p:nvCxnSpPr>
        <p:spPr>
          <a:xfrm>
            <a:off x="3890399" y="4636348"/>
            <a:ext cx="1351170" cy="715089"/>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34" name="直線矢印コネクタ 33">
            <a:extLst>
              <a:ext uri="{FF2B5EF4-FFF2-40B4-BE49-F238E27FC236}">
                <a16:creationId xmlns:a16="http://schemas.microsoft.com/office/drawing/2014/main" id="{4EE6D29A-1B63-2DA7-BB00-631766665708}"/>
              </a:ext>
            </a:extLst>
          </p:cNvPr>
          <p:cNvCxnSpPr>
            <a:cxnSpLocks/>
            <a:stCxn id="11" idx="3"/>
            <a:endCxn id="12" idx="1"/>
          </p:cNvCxnSpPr>
          <p:nvPr/>
        </p:nvCxnSpPr>
        <p:spPr>
          <a:xfrm flipV="1">
            <a:off x="3890399" y="4485728"/>
            <a:ext cx="1351168" cy="15062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49" name="直線矢印コネクタ 48">
            <a:extLst>
              <a:ext uri="{FF2B5EF4-FFF2-40B4-BE49-F238E27FC236}">
                <a16:creationId xmlns:a16="http://schemas.microsoft.com/office/drawing/2014/main" id="{A3F08154-B5EE-8335-9520-B1C84DA42C2A}"/>
              </a:ext>
            </a:extLst>
          </p:cNvPr>
          <p:cNvCxnSpPr>
            <a:cxnSpLocks/>
            <a:stCxn id="11" idx="3"/>
            <a:endCxn id="19" idx="1"/>
          </p:cNvCxnSpPr>
          <p:nvPr/>
        </p:nvCxnSpPr>
        <p:spPr>
          <a:xfrm>
            <a:off x="3890399" y="4636348"/>
            <a:ext cx="1351170" cy="1476029"/>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52" name="直線矢印コネクタ 51">
            <a:extLst>
              <a:ext uri="{FF2B5EF4-FFF2-40B4-BE49-F238E27FC236}">
                <a16:creationId xmlns:a16="http://schemas.microsoft.com/office/drawing/2014/main" id="{28DBDBC1-1359-0A1C-2AC8-D96B06DA188B}"/>
              </a:ext>
            </a:extLst>
          </p:cNvPr>
          <p:cNvCxnSpPr>
            <a:cxnSpLocks/>
            <a:stCxn id="19" idx="3"/>
            <a:endCxn id="24" idx="1"/>
          </p:cNvCxnSpPr>
          <p:nvPr/>
        </p:nvCxnSpPr>
        <p:spPr>
          <a:xfrm>
            <a:off x="6690205" y="6112377"/>
            <a:ext cx="446603" cy="43123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56" name="テキスト ボックス 55">
            <a:extLst>
              <a:ext uri="{FF2B5EF4-FFF2-40B4-BE49-F238E27FC236}">
                <a16:creationId xmlns:a16="http://schemas.microsoft.com/office/drawing/2014/main" id="{0D80F7C4-6F60-85D3-D0BE-BE6DB15EADA6}"/>
              </a:ext>
            </a:extLst>
          </p:cNvPr>
          <p:cNvSpPr txBox="1"/>
          <p:nvPr/>
        </p:nvSpPr>
        <p:spPr>
          <a:xfrm>
            <a:off x="7136808" y="5854807"/>
            <a:ext cx="1862049" cy="408623"/>
          </a:xfrm>
          <a:prstGeom prst="roundRect">
            <a:avLst/>
          </a:prstGeom>
          <a:solidFill>
            <a:schemeClr val="bg1"/>
          </a:solidFill>
          <a:ln>
            <a:solidFill>
              <a:schemeClr val="accent3"/>
            </a:solidFill>
          </a:ln>
        </p:spPr>
        <p:txBody>
          <a:bodyPr wrap="square" rtlCol="0">
            <a:spAutoFit/>
          </a:bodyPr>
          <a:lstStyle/>
          <a:p>
            <a:r>
              <a:rPr lang="en-US" altLang="ja-JP" dirty="0"/>
              <a:t>Spreadsheet</a:t>
            </a:r>
          </a:p>
        </p:txBody>
      </p:sp>
      <p:cxnSp>
        <p:nvCxnSpPr>
          <p:cNvPr id="57" name="直線矢印コネクタ 56">
            <a:extLst>
              <a:ext uri="{FF2B5EF4-FFF2-40B4-BE49-F238E27FC236}">
                <a16:creationId xmlns:a16="http://schemas.microsoft.com/office/drawing/2014/main" id="{E0676243-B0F5-9552-AD26-EDD00E9ADEEF}"/>
              </a:ext>
            </a:extLst>
          </p:cNvPr>
          <p:cNvCxnSpPr>
            <a:cxnSpLocks/>
            <a:stCxn id="19" idx="3"/>
            <a:endCxn id="56" idx="1"/>
          </p:cNvCxnSpPr>
          <p:nvPr/>
        </p:nvCxnSpPr>
        <p:spPr>
          <a:xfrm flipV="1">
            <a:off x="6690205" y="6059119"/>
            <a:ext cx="446603" cy="53258"/>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9893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実現のための試行錯誤</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14</a:t>
            </a:fld>
            <a:endParaRPr kumimoji="1" lang="ja-JP" altLang="en-US"/>
          </a:p>
        </p:txBody>
      </p:sp>
      <p:sp>
        <p:nvSpPr>
          <p:cNvPr id="4" name="テキスト ボックス 3">
            <a:extLst>
              <a:ext uri="{FF2B5EF4-FFF2-40B4-BE49-F238E27FC236}">
                <a16:creationId xmlns:a16="http://schemas.microsoft.com/office/drawing/2014/main" id="{43ADF174-0D6A-A0A9-77AF-4F493754E0FC}"/>
              </a:ext>
            </a:extLst>
          </p:cNvPr>
          <p:cNvSpPr txBox="1"/>
          <p:nvPr/>
        </p:nvSpPr>
        <p:spPr>
          <a:xfrm>
            <a:off x="1256050" y="1211050"/>
            <a:ext cx="2666003" cy="408623"/>
          </a:xfrm>
          <a:prstGeom prst="roundRect">
            <a:avLst/>
          </a:prstGeom>
          <a:solidFill>
            <a:schemeClr val="bg1">
              <a:lumMod val="95000"/>
            </a:schemeClr>
          </a:solidFill>
          <a:ln>
            <a:solidFill>
              <a:schemeClr val="bg1">
                <a:lumMod val="50000"/>
              </a:schemeClr>
            </a:solidFill>
          </a:ln>
        </p:spPr>
        <p:txBody>
          <a:bodyPr wrap="none" rtlCol="0">
            <a:spAutoFit/>
          </a:bodyPr>
          <a:lstStyle/>
          <a:p>
            <a:r>
              <a:rPr lang="ja-JP" altLang="en-US" dirty="0"/>
              <a:t>最新の駐車場情報の取得</a:t>
            </a:r>
            <a:endParaRPr lang="en-US" altLang="ja-JP" dirty="0"/>
          </a:p>
        </p:txBody>
      </p:sp>
      <p:sp>
        <p:nvSpPr>
          <p:cNvPr id="6" name="テキスト ボックス 5">
            <a:extLst>
              <a:ext uri="{FF2B5EF4-FFF2-40B4-BE49-F238E27FC236}">
                <a16:creationId xmlns:a16="http://schemas.microsoft.com/office/drawing/2014/main" id="{F616BC2F-32B4-680A-3A06-AF80C18804A3}"/>
              </a:ext>
            </a:extLst>
          </p:cNvPr>
          <p:cNvSpPr txBox="1"/>
          <p:nvPr/>
        </p:nvSpPr>
        <p:spPr>
          <a:xfrm>
            <a:off x="5241567" y="512497"/>
            <a:ext cx="3288737" cy="408623"/>
          </a:xfrm>
          <a:prstGeom prst="roundRect">
            <a:avLst/>
          </a:prstGeom>
          <a:solidFill>
            <a:schemeClr val="bg1">
              <a:lumMod val="85000"/>
            </a:schemeClr>
          </a:solidFill>
          <a:ln>
            <a:solidFill>
              <a:schemeClr val="bg1">
                <a:lumMod val="50000"/>
              </a:schemeClr>
            </a:solidFill>
          </a:ln>
        </p:spPr>
        <p:txBody>
          <a:bodyPr wrap="square" rtlCol="0">
            <a:spAutoFit/>
          </a:bodyPr>
          <a:lstStyle/>
          <a:p>
            <a:r>
              <a:rPr lang="ja-JP" altLang="en-US" dirty="0">
                <a:solidFill>
                  <a:schemeClr val="bg1">
                    <a:lumMod val="85000"/>
                  </a:schemeClr>
                </a:solidFill>
              </a:rPr>
              <a:t>都度スクレイピングする</a:t>
            </a:r>
            <a:endParaRPr lang="en-US" altLang="ja-JP" dirty="0">
              <a:solidFill>
                <a:schemeClr val="bg1">
                  <a:lumMod val="85000"/>
                </a:schemeClr>
              </a:solidFill>
            </a:endParaRPr>
          </a:p>
        </p:txBody>
      </p:sp>
      <p:sp>
        <p:nvSpPr>
          <p:cNvPr id="7" name="テキスト ボックス 6">
            <a:extLst>
              <a:ext uri="{FF2B5EF4-FFF2-40B4-BE49-F238E27FC236}">
                <a16:creationId xmlns:a16="http://schemas.microsoft.com/office/drawing/2014/main" id="{8900D09E-FA93-1266-E931-BF6179641C23}"/>
              </a:ext>
            </a:extLst>
          </p:cNvPr>
          <p:cNvSpPr txBox="1"/>
          <p:nvPr/>
        </p:nvSpPr>
        <p:spPr>
          <a:xfrm>
            <a:off x="5260106" y="1279434"/>
            <a:ext cx="3288737" cy="715089"/>
          </a:xfrm>
          <a:prstGeom prst="roundRect">
            <a:avLst/>
          </a:prstGeom>
          <a:solidFill>
            <a:schemeClr val="bg1"/>
          </a:solidFill>
          <a:ln>
            <a:solidFill>
              <a:schemeClr val="bg1">
                <a:lumMod val="50000"/>
              </a:schemeClr>
            </a:solidFill>
          </a:ln>
        </p:spPr>
        <p:txBody>
          <a:bodyPr wrap="square" rtlCol="0">
            <a:spAutoFit/>
          </a:bodyPr>
          <a:lstStyle/>
          <a:p>
            <a:r>
              <a:rPr lang="ja-JP" altLang="en-US" dirty="0"/>
              <a:t>別プログラムで</a:t>
            </a:r>
            <a:r>
              <a:rPr lang="en-US" altLang="ja-JP" dirty="0"/>
              <a:t>DB</a:t>
            </a:r>
            <a:r>
              <a:rPr lang="ja-JP" altLang="en-US" dirty="0"/>
              <a:t>を構築し</a:t>
            </a:r>
            <a:endParaRPr lang="en-US" altLang="ja-JP" dirty="0"/>
          </a:p>
          <a:p>
            <a:r>
              <a:rPr lang="ja-JP" altLang="en-US" dirty="0"/>
              <a:t>その情報を参照する</a:t>
            </a:r>
            <a:endParaRPr lang="en-US" altLang="ja-JP" dirty="0"/>
          </a:p>
        </p:txBody>
      </p:sp>
      <p:sp>
        <p:nvSpPr>
          <p:cNvPr id="8" name="テキスト ボックス 7">
            <a:extLst>
              <a:ext uri="{FF2B5EF4-FFF2-40B4-BE49-F238E27FC236}">
                <a16:creationId xmlns:a16="http://schemas.microsoft.com/office/drawing/2014/main" id="{4ABA88B1-DDDA-D7EF-40EE-491CC3B2C7B0}"/>
              </a:ext>
            </a:extLst>
          </p:cNvPr>
          <p:cNvSpPr txBox="1"/>
          <p:nvPr/>
        </p:nvSpPr>
        <p:spPr>
          <a:xfrm>
            <a:off x="1256050" y="2859706"/>
            <a:ext cx="2241954" cy="408623"/>
          </a:xfrm>
          <a:prstGeom prst="roundRect">
            <a:avLst/>
          </a:prstGeom>
          <a:solidFill>
            <a:schemeClr val="bg1">
              <a:lumMod val="95000"/>
            </a:schemeClr>
          </a:solidFill>
          <a:ln>
            <a:solidFill>
              <a:schemeClr val="bg1">
                <a:lumMod val="50000"/>
              </a:schemeClr>
            </a:solidFill>
          </a:ln>
        </p:spPr>
        <p:txBody>
          <a:bodyPr wrap="none" rtlCol="0">
            <a:spAutoFit/>
          </a:bodyPr>
          <a:lstStyle/>
          <a:p>
            <a:r>
              <a:rPr lang="ja-JP" altLang="en-US" dirty="0"/>
              <a:t>最安の駐車料金計算</a:t>
            </a:r>
            <a:endParaRPr lang="en-US" altLang="ja-JP" dirty="0"/>
          </a:p>
        </p:txBody>
      </p:sp>
      <p:sp>
        <p:nvSpPr>
          <p:cNvPr id="9" name="テキスト ボックス 8">
            <a:extLst>
              <a:ext uri="{FF2B5EF4-FFF2-40B4-BE49-F238E27FC236}">
                <a16:creationId xmlns:a16="http://schemas.microsoft.com/office/drawing/2014/main" id="{94A6E29B-9645-988C-62BA-394ED061D4A3}"/>
              </a:ext>
            </a:extLst>
          </p:cNvPr>
          <p:cNvSpPr txBox="1"/>
          <p:nvPr/>
        </p:nvSpPr>
        <p:spPr>
          <a:xfrm>
            <a:off x="5260106" y="2591402"/>
            <a:ext cx="1487275" cy="408623"/>
          </a:xfrm>
          <a:prstGeom prst="roundRect">
            <a:avLst/>
          </a:prstGeom>
          <a:solidFill>
            <a:schemeClr val="bg1">
              <a:lumMod val="85000"/>
            </a:schemeClr>
          </a:solidFill>
          <a:ln>
            <a:solidFill>
              <a:schemeClr val="bg1">
                <a:lumMod val="50000"/>
              </a:schemeClr>
            </a:solidFill>
          </a:ln>
        </p:spPr>
        <p:txBody>
          <a:bodyPr wrap="none" rtlCol="0">
            <a:spAutoFit/>
          </a:bodyPr>
          <a:lstStyle/>
          <a:p>
            <a:r>
              <a:rPr lang="ja-JP" altLang="en-US" dirty="0">
                <a:solidFill>
                  <a:schemeClr val="bg1">
                    <a:lumMod val="85000"/>
                  </a:schemeClr>
                </a:solidFill>
              </a:rPr>
              <a:t>計算式を作る</a:t>
            </a:r>
            <a:endParaRPr lang="en-US" altLang="ja-JP" dirty="0">
              <a:solidFill>
                <a:schemeClr val="bg1">
                  <a:lumMod val="85000"/>
                </a:schemeClr>
              </a:solidFill>
            </a:endParaRPr>
          </a:p>
        </p:txBody>
      </p:sp>
      <p:sp>
        <p:nvSpPr>
          <p:cNvPr id="10" name="テキスト ボックス 9">
            <a:extLst>
              <a:ext uri="{FF2B5EF4-FFF2-40B4-BE49-F238E27FC236}">
                <a16:creationId xmlns:a16="http://schemas.microsoft.com/office/drawing/2014/main" id="{B0A731C1-E548-D0B2-4685-E3589B6F4AB1}"/>
              </a:ext>
            </a:extLst>
          </p:cNvPr>
          <p:cNvSpPr txBox="1"/>
          <p:nvPr/>
        </p:nvSpPr>
        <p:spPr>
          <a:xfrm>
            <a:off x="5260106" y="3334723"/>
            <a:ext cx="2203110" cy="408623"/>
          </a:xfrm>
          <a:prstGeom prst="roundRect">
            <a:avLst/>
          </a:prstGeom>
          <a:solidFill>
            <a:schemeClr val="bg1"/>
          </a:solidFill>
          <a:ln>
            <a:solidFill>
              <a:schemeClr val="bg1">
                <a:lumMod val="50000"/>
              </a:schemeClr>
            </a:solidFill>
          </a:ln>
        </p:spPr>
        <p:txBody>
          <a:bodyPr wrap="none" rtlCol="0">
            <a:spAutoFit/>
          </a:bodyPr>
          <a:lstStyle/>
          <a:p>
            <a:r>
              <a:rPr lang="en-US" altLang="ja-JP" dirty="0"/>
              <a:t>GPT</a:t>
            </a:r>
            <a:r>
              <a:rPr lang="ja-JP" altLang="en-US" dirty="0"/>
              <a:t>にレコメンドさせる</a:t>
            </a:r>
            <a:endParaRPr lang="en-US" altLang="ja-JP" dirty="0"/>
          </a:p>
        </p:txBody>
      </p:sp>
      <p:sp>
        <p:nvSpPr>
          <p:cNvPr id="11" name="テキスト ボックス 10">
            <a:extLst>
              <a:ext uri="{FF2B5EF4-FFF2-40B4-BE49-F238E27FC236}">
                <a16:creationId xmlns:a16="http://schemas.microsoft.com/office/drawing/2014/main" id="{6B529FEA-1C16-311D-0154-F4C0C88DDDE4}"/>
              </a:ext>
            </a:extLst>
          </p:cNvPr>
          <p:cNvSpPr txBox="1"/>
          <p:nvPr/>
        </p:nvSpPr>
        <p:spPr>
          <a:xfrm>
            <a:off x="1256050" y="4278803"/>
            <a:ext cx="2634349" cy="715089"/>
          </a:xfrm>
          <a:prstGeom prst="roundRect">
            <a:avLst/>
          </a:prstGeom>
          <a:solidFill>
            <a:schemeClr val="bg1">
              <a:lumMod val="95000"/>
            </a:schemeClr>
          </a:solidFill>
          <a:ln>
            <a:solidFill>
              <a:schemeClr val="bg1">
                <a:lumMod val="50000"/>
              </a:schemeClr>
            </a:solidFill>
          </a:ln>
        </p:spPr>
        <p:txBody>
          <a:bodyPr wrap="none" rtlCol="0">
            <a:spAutoFit/>
          </a:bodyPr>
          <a:lstStyle/>
          <a:p>
            <a:r>
              <a:rPr lang="ja-JP" altLang="en-US" dirty="0"/>
              <a:t>定期実行で複数サイトを</a:t>
            </a:r>
            <a:endParaRPr lang="en-US" altLang="ja-JP" dirty="0"/>
          </a:p>
          <a:p>
            <a:r>
              <a:rPr lang="ja-JP" altLang="en-US" dirty="0"/>
              <a:t>スクレイピング→</a:t>
            </a:r>
            <a:r>
              <a:rPr lang="en-US" altLang="ja-JP" dirty="0"/>
              <a:t>DB</a:t>
            </a:r>
            <a:r>
              <a:rPr lang="ja-JP" altLang="en-US" dirty="0"/>
              <a:t>に格納</a:t>
            </a:r>
            <a:endParaRPr lang="en-US" altLang="ja-JP" dirty="0"/>
          </a:p>
        </p:txBody>
      </p:sp>
      <p:sp>
        <p:nvSpPr>
          <p:cNvPr id="12" name="テキスト ボックス 11">
            <a:extLst>
              <a:ext uri="{FF2B5EF4-FFF2-40B4-BE49-F238E27FC236}">
                <a16:creationId xmlns:a16="http://schemas.microsoft.com/office/drawing/2014/main" id="{567FDCED-A8DC-48E4-5E1C-F0291A035F30}"/>
              </a:ext>
            </a:extLst>
          </p:cNvPr>
          <p:cNvSpPr txBox="1"/>
          <p:nvPr/>
        </p:nvSpPr>
        <p:spPr>
          <a:xfrm>
            <a:off x="5241567" y="4281416"/>
            <a:ext cx="4027619" cy="408623"/>
          </a:xfrm>
          <a:prstGeom prst="roundRect">
            <a:avLst/>
          </a:prstGeom>
          <a:solidFill>
            <a:schemeClr val="bg1">
              <a:lumMod val="85000"/>
            </a:schemeClr>
          </a:solidFill>
          <a:ln>
            <a:solidFill>
              <a:schemeClr val="bg1">
                <a:lumMod val="50000"/>
              </a:schemeClr>
            </a:solidFill>
          </a:ln>
        </p:spPr>
        <p:txBody>
          <a:bodyPr wrap="none" rtlCol="0">
            <a:spAutoFit/>
          </a:bodyPr>
          <a:lstStyle/>
          <a:p>
            <a:r>
              <a:rPr lang="ja-JP" altLang="en-US" dirty="0">
                <a:solidFill>
                  <a:schemeClr val="bg1">
                    <a:lumMod val="85000"/>
                  </a:schemeClr>
                </a:solidFill>
              </a:rPr>
              <a:t>１つの</a:t>
            </a:r>
            <a:r>
              <a:rPr lang="en-US" altLang="ja-JP" dirty="0">
                <a:solidFill>
                  <a:schemeClr val="bg1">
                    <a:lumMod val="85000"/>
                  </a:schemeClr>
                </a:solidFill>
              </a:rPr>
              <a:t>Python</a:t>
            </a:r>
            <a:r>
              <a:rPr lang="ja-JP" altLang="en-US" dirty="0">
                <a:solidFill>
                  <a:schemeClr val="bg1">
                    <a:lumMod val="85000"/>
                  </a:schemeClr>
                </a:solidFill>
              </a:rPr>
              <a:t>ファイルで並列処理を行う</a:t>
            </a:r>
            <a:endParaRPr lang="en-US" altLang="ja-JP" dirty="0">
              <a:solidFill>
                <a:schemeClr val="bg1">
                  <a:lumMod val="85000"/>
                </a:schemeClr>
              </a:solidFill>
            </a:endParaRPr>
          </a:p>
        </p:txBody>
      </p:sp>
      <p:sp>
        <p:nvSpPr>
          <p:cNvPr id="13" name="テキスト ボックス 12">
            <a:extLst>
              <a:ext uri="{FF2B5EF4-FFF2-40B4-BE49-F238E27FC236}">
                <a16:creationId xmlns:a16="http://schemas.microsoft.com/office/drawing/2014/main" id="{CB4F4891-7B39-EAA7-18EB-65C5751D25F5}"/>
              </a:ext>
            </a:extLst>
          </p:cNvPr>
          <p:cNvSpPr txBox="1"/>
          <p:nvPr/>
        </p:nvSpPr>
        <p:spPr>
          <a:xfrm>
            <a:off x="5241569" y="4993892"/>
            <a:ext cx="4327044" cy="715089"/>
          </a:xfrm>
          <a:prstGeom prst="roundRect">
            <a:avLst/>
          </a:prstGeom>
          <a:solidFill>
            <a:schemeClr val="bg1"/>
          </a:solidFill>
          <a:ln>
            <a:solidFill>
              <a:schemeClr val="bg1">
                <a:lumMod val="50000"/>
              </a:schemeClr>
            </a:solidFill>
          </a:ln>
        </p:spPr>
        <p:txBody>
          <a:bodyPr wrap="none" rtlCol="0">
            <a:spAutoFit/>
          </a:bodyPr>
          <a:lstStyle/>
          <a:p>
            <a:r>
              <a:rPr lang="ja-JP" altLang="en-US" dirty="0"/>
              <a:t>複数</a:t>
            </a:r>
            <a:r>
              <a:rPr lang="en-US" altLang="ja-JP" dirty="0"/>
              <a:t>Python</a:t>
            </a:r>
            <a:r>
              <a:rPr lang="ja-JP" altLang="en-US" dirty="0"/>
              <a:t>ファイルをそれぞれ定期実行して</a:t>
            </a:r>
            <a:endParaRPr lang="en-US" altLang="ja-JP" dirty="0"/>
          </a:p>
          <a:p>
            <a:r>
              <a:rPr lang="ja-JP" altLang="en-US" dirty="0"/>
              <a:t>保存する</a:t>
            </a:r>
            <a:r>
              <a:rPr lang="en-US" altLang="ja-JP" dirty="0"/>
              <a:t>DB</a:t>
            </a:r>
            <a:r>
              <a:rPr lang="ja-JP" altLang="en-US" dirty="0"/>
              <a:t>は１つにする</a:t>
            </a:r>
            <a:endParaRPr lang="en-US" altLang="ja-JP" dirty="0"/>
          </a:p>
        </p:txBody>
      </p:sp>
      <p:sp>
        <p:nvSpPr>
          <p:cNvPr id="19" name="テキスト ボックス 18">
            <a:extLst>
              <a:ext uri="{FF2B5EF4-FFF2-40B4-BE49-F238E27FC236}">
                <a16:creationId xmlns:a16="http://schemas.microsoft.com/office/drawing/2014/main" id="{E227C15C-6F2E-5FE9-5135-CC9503554AD0}"/>
              </a:ext>
            </a:extLst>
          </p:cNvPr>
          <p:cNvSpPr txBox="1"/>
          <p:nvPr/>
        </p:nvSpPr>
        <p:spPr>
          <a:xfrm>
            <a:off x="5241569" y="5908065"/>
            <a:ext cx="1448636" cy="408623"/>
          </a:xfrm>
          <a:prstGeom prst="roundRect">
            <a:avLst/>
          </a:prstGeom>
          <a:solidFill>
            <a:schemeClr val="bg1"/>
          </a:solidFill>
          <a:ln>
            <a:solidFill>
              <a:schemeClr val="bg1">
                <a:lumMod val="50000"/>
              </a:schemeClr>
            </a:solidFill>
          </a:ln>
        </p:spPr>
        <p:txBody>
          <a:bodyPr wrap="square" rtlCol="0">
            <a:spAutoFit/>
          </a:bodyPr>
          <a:lstStyle/>
          <a:p>
            <a:r>
              <a:rPr lang="en-US" altLang="ja-JP" dirty="0"/>
              <a:t>DB</a:t>
            </a:r>
            <a:r>
              <a:rPr lang="ja-JP" altLang="en-US" dirty="0"/>
              <a:t>の管理</a:t>
            </a:r>
            <a:endParaRPr lang="en-US" altLang="ja-JP" dirty="0"/>
          </a:p>
        </p:txBody>
      </p:sp>
      <p:cxnSp>
        <p:nvCxnSpPr>
          <p:cNvPr id="16" name="直線矢印コネクタ 15">
            <a:extLst>
              <a:ext uri="{FF2B5EF4-FFF2-40B4-BE49-F238E27FC236}">
                <a16:creationId xmlns:a16="http://schemas.microsoft.com/office/drawing/2014/main" id="{7D06800E-C4F9-48BF-B935-4927ED10F9CE}"/>
              </a:ext>
            </a:extLst>
          </p:cNvPr>
          <p:cNvCxnSpPr>
            <a:cxnSpLocks/>
            <a:stCxn id="4" idx="3"/>
            <a:endCxn id="6" idx="1"/>
          </p:cNvCxnSpPr>
          <p:nvPr/>
        </p:nvCxnSpPr>
        <p:spPr>
          <a:xfrm flipV="1">
            <a:off x="3922053" y="716809"/>
            <a:ext cx="1319514" cy="69855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直線矢印コネクタ 17">
            <a:extLst>
              <a:ext uri="{FF2B5EF4-FFF2-40B4-BE49-F238E27FC236}">
                <a16:creationId xmlns:a16="http://schemas.microsoft.com/office/drawing/2014/main" id="{1C6F3D91-9C26-C72A-5F16-339A1557F890}"/>
              </a:ext>
            </a:extLst>
          </p:cNvPr>
          <p:cNvCxnSpPr>
            <a:cxnSpLocks/>
            <a:stCxn id="4" idx="3"/>
            <a:endCxn id="7" idx="1"/>
          </p:cNvCxnSpPr>
          <p:nvPr/>
        </p:nvCxnSpPr>
        <p:spPr>
          <a:xfrm>
            <a:off x="3922053" y="1415362"/>
            <a:ext cx="1338053" cy="221617"/>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24" name="テキスト ボックス 23">
            <a:extLst>
              <a:ext uri="{FF2B5EF4-FFF2-40B4-BE49-F238E27FC236}">
                <a16:creationId xmlns:a16="http://schemas.microsoft.com/office/drawing/2014/main" id="{F889EE38-335E-9F05-1008-B32026C731A5}"/>
              </a:ext>
            </a:extLst>
          </p:cNvPr>
          <p:cNvSpPr txBox="1"/>
          <p:nvPr/>
        </p:nvSpPr>
        <p:spPr>
          <a:xfrm>
            <a:off x="7136808" y="6339299"/>
            <a:ext cx="918622" cy="408623"/>
          </a:xfrm>
          <a:prstGeom prst="roundRect">
            <a:avLst/>
          </a:prstGeom>
          <a:solidFill>
            <a:schemeClr val="bg1">
              <a:lumMod val="85000"/>
            </a:schemeClr>
          </a:solidFill>
          <a:ln>
            <a:solidFill>
              <a:schemeClr val="accent3"/>
            </a:solidFill>
          </a:ln>
        </p:spPr>
        <p:txBody>
          <a:bodyPr wrap="square" rtlCol="0">
            <a:spAutoFit/>
          </a:bodyPr>
          <a:lstStyle/>
          <a:p>
            <a:r>
              <a:rPr lang="en-US" altLang="ja-JP" dirty="0">
                <a:solidFill>
                  <a:schemeClr val="bg1">
                    <a:lumMod val="85000"/>
                  </a:schemeClr>
                </a:solidFill>
              </a:rPr>
              <a:t>SQL</a:t>
            </a:r>
          </a:p>
        </p:txBody>
      </p:sp>
      <p:cxnSp>
        <p:nvCxnSpPr>
          <p:cNvPr id="25" name="直線矢印コネクタ 24">
            <a:extLst>
              <a:ext uri="{FF2B5EF4-FFF2-40B4-BE49-F238E27FC236}">
                <a16:creationId xmlns:a16="http://schemas.microsoft.com/office/drawing/2014/main" id="{8A49C92B-3A42-3425-0BA6-902BB0AFDA0D}"/>
              </a:ext>
            </a:extLst>
          </p:cNvPr>
          <p:cNvCxnSpPr>
            <a:cxnSpLocks/>
            <a:stCxn id="8" idx="3"/>
            <a:endCxn id="10" idx="1"/>
          </p:cNvCxnSpPr>
          <p:nvPr/>
        </p:nvCxnSpPr>
        <p:spPr>
          <a:xfrm>
            <a:off x="3498004" y="3064018"/>
            <a:ext cx="1762102" cy="475017"/>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8" name="直線矢印コネクタ 27">
            <a:extLst>
              <a:ext uri="{FF2B5EF4-FFF2-40B4-BE49-F238E27FC236}">
                <a16:creationId xmlns:a16="http://schemas.microsoft.com/office/drawing/2014/main" id="{13BFD83C-AC10-590F-3904-1663AECFA3DD}"/>
              </a:ext>
            </a:extLst>
          </p:cNvPr>
          <p:cNvCxnSpPr>
            <a:cxnSpLocks/>
            <a:stCxn id="8" idx="3"/>
            <a:endCxn id="9" idx="1"/>
          </p:cNvCxnSpPr>
          <p:nvPr/>
        </p:nvCxnSpPr>
        <p:spPr>
          <a:xfrm flipV="1">
            <a:off x="3498004" y="2795714"/>
            <a:ext cx="1762102" cy="26830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31" name="直線矢印コネクタ 30">
            <a:extLst>
              <a:ext uri="{FF2B5EF4-FFF2-40B4-BE49-F238E27FC236}">
                <a16:creationId xmlns:a16="http://schemas.microsoft.com/office/drawing/2014/main" id="{8AD6BB38-C072-F083-2736-D352C699B18D}"/>
              </a:ext>
            </a:extLst>
          </p:cNvPr>
          <p:cNvCxnSpPr>
            <a:cxnSpLocks/>
            <a:stCxn id="11" idx="3"/>
            <a:endCxn id="13" idx="1"/>
          </p:cNvCxnSpPr>
          <p:nvPr/>
        </p:nvCxnSpPr>
        <p:spPr>
          <a:xfrm>
            <a:off x="3890399" y="4636348"/>
            <a:ext cx="1351170" cy="715089"/>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34" name="直線矢印コネクタ 33">
            <a:extLst>
              <a:ext uri="{FF2B5EF4-FFF2-40B4-BE49-F238E27FC236}">
                <a16:creationId xmlns:a16="http://schemas.microsoft.com/office/drawing/2014/main" id="{4EE6D29A-1B63-2DA7-BB00-631766665708}"/>
              </a:ext>
            </a:extLst>
          </p:cNvPr>
          <p:cNvCxnSpPr>
            <a:cxnSpLocks/>
            <a:stCxn id="11" idx="3"/>
            <a:endCxn id="12" idx="1"/>
          </p:cNvCxnSpPr>
          <p:nvPr/>
        </p:nvCxnSpPr>
        <p:spPr>
          <a:xfrm flipV="1">
            <a:off x="3890399" y="4485728"/>
            <a:ext cx="1351168" cy="15062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49" name="直線矢印コネクタ 48">
            <a:extLst>
              <a:ext uri="{FF2B5EF4-FFF2-40B4-BE49-F238E27FC236}">
                <a16:creationId xmlns:a16="http://schemas.microsoft.com/office/drawing/2014/main" id="{A3F08154-B5EE-8335-9520-B1C84DA42C2A}"/>
              </a:ext>
            </a:extLst>
          </p:cNvPr>
          <p:cNvCxnSpPr>
            <a:cxnSpLocks/>
            <a:stCxn id="11" idx="3"/>
            <a:endCxn id="19" idx="1"/>
          </p:cNvCxnSpPr>
          <p:nvPr/>
        </p:nvCxnSpPr>
        <p:spPr>
          <a:xfrm>
            <a:off x="3890399" y="4636348"/>
            <a:ext cx="1351170" cy="1476029"/>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52" name="直線矢印コネクタ 51">
            <a:extLst>
              <a:ext uri="{FF2B5EF4-FFF2-40B4-BE49-F238E27FC236}">
                <a16:creationId xmlns:a16="http://schemas.microsoft.com/office/drawing/2014/main" id="{28DBDBC1-1359-0A1C-2AC8-D96B06DA188B}"/>
              </a:ext>
            </a:extLst>
          </p:cNvPr>
          <p:cNvCxnSpPr>
            <a:cxnSpLocks/>
            <a:stCxn id="19" idx="3"/>
            <a:endCxn id="24" idx="1"/>
          </p:cNvCxnSpPr>
          <p:nvPr/>
        </p:nvCxnSpPr>
        <p:spPr>
          <a:xfrm>
            <a:off x="6690205" y="6112377"/>
            <a:ext cx="446603" cy="43123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56" name="テキスト ボックス 55">
            <a:extLst>
              <a:ext uri="{FF2B5EF4-FFF2-40B4-BE49-F238E27FC236}">
                <a16:creationId xmlns:a16="http://schemas.microsoft.com/office/drawing/2014/main" id="{0D80F7C4-6F60-85D3-D0BE-BE6DB15EADA6}"/>
              </a:ext>
            </a:extLst>
          </p:cNvPr>
          <p:cNvSpPr txBox="1"/>
          <p:nvPr/>
        </p:nvSpPr>
        <p:spPr>
          <a:xfrm>
            <a:off x="7136808" y="5854807"/>
            <a:ext cx="1862049" cy="408623"/>
          </a:xfrm>
          <a:prstGeom prst="roundRect">
            <a:avLst/>
          </a:prstGeom>
          <a:solidFill>
            <a:schemeClr val="bg1"/>
          </a:solidFill>
          <a:ln>
            <a:solidFill>
              <a:schemeClr val="accent3"/>
            </a:solidFill>
          </a:ln>
        </p:spPr>
        <p:txBody>
          <a:bodyPr wrap="square" rtlCol="0">
            <a:spAutoFit/>
          </a:bodyPr>
          <a:lstStyle/>
          <a:p>
            <a:r>
              <a:rPr lang="en-US" altLang="ja-JP" dirty="0"/>
              <a:t>Spreadsheet</a:t>
            </a:r>
          </a:p>
        </p:txBody>
      </p:sp>
      <p:cxnSp>
        <p:nvCxnSpPr>
          <p:cNvPr id="57" name="直線矢印コネクタ 56">
            <a:extLst>
              <a:ext uri="{FF2B5EF4-FFF2-40B4-BE49-F238E27FC236}">
                <a16:creationId xmlns:a16="http://schemas.microsoft.com/office/drawing/2014/main" id="{E0676243-B0F5-9552-AD26-EDD00E9ADEEF}"/>
              </a:ext>
            </a:extLst>
          </p:cNvPr>
          <p:cNvCxnSpPr>
            <a:cxnSpLocks/>
            <a:stCxn id="19" idx="3"/>
            <a:endCxn id="56" idx="1"/>
          </p:cNvCxnSpPr>
          <p:nvPr/>
        </p:nvCxnSpPr>
        <p:spPr>
          <a:xfrm flipV="1">
            <a:off x="6690205" y="6059119"/>
            <a:ext cx="446603" cy="53258"/>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5" name="テキスト ボックス 4">
            <a:extLst>
              <a:ext uri="{FF2B5EF4-FFF2-40B4-BE49-F238E27FC236}">
                <a16:creationId xmlns:a16="http://schemas.microsoft.com/office/drawing/2014/main" id="{DD9810EC-3DE9-7A3A-36DD-DBEF6414350B}"/>
              </a:ext>
            </a:extLst>
          </p:cNvPr>
          <p:cNvSpPr txBox="1"/>
          <p:nvPr/>
        </p:nvSpPr>
        <p:spPr>
          <a:xfrm>
            <a:off x="8670747" y="1469499"/>
            <a:ext cx="575799" cy="369332"/>
          </a:xfrm>
          <a:prstGeom prst="rect">
            <a:avLst/>
          </a:prstGeom>
          <a:noFill/>
        </p:spPr>
        <p:txBody>
          <a:bodyPr wrap="none" rtlCol="0">
            <a:spAutoFit/>
          </a:bodyPr>
          <a:lstStyle/>
          <a:p>
            <a:r>
              <a:rPr kumimoji="1" lang="ja-JP" altLang="en-US" dirty="0">
                <a:solidFill>
                  <a:schemeClr val="accent1"/>
                </a:solidFill>
              </a:rPr>
              <a:t>早さ</a:t>
            </a:r>
            <a:endParaRPr kumimoji="1" lang="en-US" altLang="ja-JP" dirty="0">
              <a:solidFill>
                <a:schemeClr val="accent1"/>
              </a:solidFill>
            </a:endParaRPr>
          </a:p>
        </p:txBody>
      </p:sp>
      <p:sp>
        <p:nvSpPr>
          <p:cNvPr id="14" name="テキスト ボックス 13">
            <a:extLst>
              <a:ext uri="{FF2B5EF4-FFF2-40B4-BE49-F238E27FC236}">
                <a16:creationId xmlns:a16="http://schemas.microsoft.com/office/drawing/2014/main" id="{58C9CDC9-00B5-D0F1-9DC0-5903191B9242}"/>
              </a:ext>
            </a:extLst>
          </p:cNvPr>
          <p:cNvSpPr txBox="1"/>
          <p:nvPr/>
        </p:nvSpPr>
        <p:spPr>
          <a:xfrm>
            <a:off x="7620109" y="3353008"/>
            <a:ext cx="575799" cy="369332"/>
          </a:xfrm>
          <a:prstGeom prst="rect">
            <a:avLst/>
          </a:prstGeom>
          <a:noFill/>
        </p:spPr>
        <p:txBody>
          <a:bodyPr wrap="none" rtlCol="0">
            <a:spAutoFit/>
          </a:bodyPr>
          <a:lstStyle/>
          <a:p>
            <a:r>
              <a:rPr kumimoji="1" lang="ja-JP" altLang="en-US" dirty="0">
                <a:solidFill>
                  <a:schemeClr val="accent1"/>
                </a:solidFill>
              </a:rPr>
              <a:t>楽さ</a:t>
            </a:r>
            <a:endParaRPr kumimoji="1" lang="en-US" altLang="ja-JP" dirty="0">
              <a:solidFill>
                <a:schemeClr val="accent1"/>
              </a:solidFill>
            </a:endParaRPr>
          </a:p>
        </p:txBody>
      </p:sp>
      <p:sp>
        <p:nvSpPr>
          <p:cNvPr id="15" name="テキスト ボックス 14">
            <a:extLst>
              <a:ext uri="{FF2B5EF4-FFF2-40B4-BE49-F238E27FC236}">
                <a16:creationId xmlns:a16="http://schemas.microsoft.com/office/drawing/2014/main" id="{EE343934-FE1A-C771-2A3C-AAA101C14FD0}"/>
              </a:ext>
            </a:extLst>
          </p:cNvPr>
          <p:cNvSpPr txBox="1"/>
          <p:nvPr/>
        </p:nvSpPr>
        <p:spPr>
          <a:xfrm>
            <a:off x="9659021" y="5166770"/>
            <a:ext cx="1713931" cy="369332"/>
          </a:xfrm>
          <a:prstGeom prst="rect">
            <a:avLst/>
          </a:prstGeom>
          <a:noFill/>
        </p:spPr>
        <p:txBody>
          <a:bodyPr wrap="none" rtlCol="0">
            <a:spAutoFit/>
          </a:bodyPr>
          <a:lstStyle/>
          <a:p>
            <a:r>
              <a:rPr lang="ja-JP" altLang="en-US" dirty="0">
                <a:solidFill>
                  <a:schemeClr val="accent1"/>
                </a:solidFill>
              </a:rPr>
              <a:t>エラーハンドリング</a:t>
            </a:r>
            <a:endParaRPr lang="en-US" altLang="ja-JP" dirty="0">
              <a:solidFill>
                <a:schemeClr val="accent1"/>
              </a:solidFill>
            </a:endParaRPr>
          </a:p>
        </p:txBody>
      </p:sp>
      <p:sp>
        <p:nvSpPr>
          <p:cNvPr id="17" name="テキスト ボックス 16">
            <a:extLst>
              <a:ext uri="{FF2B5EF4-FFF2-40B4-BE49-F238E27FC236}">
                <a16:creationId xmlns:a16="http://schemas.microsoft.com/office/drawing/2014/main" id="{A6025D5A-FE5A-BDB0-C20F-025C244C6D08}"/>
              </a:ext>
            </a:extLst>
          </p:cNvPr>
          <p:cNvSpPr txBox="1"/>
          <p:nvPr/>
        </p:nvSpPr>
        <p:spPr>
          <a:xfrm>
            <a:off x="9157560" y="5874452"/>
            <a:ext cx="575799" cy="369332"/>
          </a:xfrm>
          <a:prstGeom prst="rect">
            <a:avLst/>
          </a:prstGeom>
          <a:noFill/>
        </p:spPr>
        <p:txBody>
          <a:bodyPr wrap="none" rtlCol="0">
            <a:spAutoFit/>
          </a:bodyPr>
          <a:lstStyle/>
          <a:p>
            <a:r>
              <a:rPr kumimoji="1" lang="ja-JP" altLang="en-US" dirty="0">
                <a:solidFill>
                  <a:schemeClr val="accent1"/>
                </a:solidFill>
              </a:rPr>
              <a:t>楽さ</a:t>
            </a:r>
            <a:endParaRPr kumimoji="1" lang="en-US" altLang="ja-JP" dirty="0">
              <a:solidFill>
                <a:schemeClr val="accent1"/>
              </a:solidFill>
            </a:endParaRPr>
          </a:p>
        </p:txBody>
      </p:sp>
    </p:spTree>
    <p:extLst>
      <p:ext uri="{BB962C8B-B14F-4D97-AF65-F5344CB8AC3E}">
        <p14:creationId xmlns:p14="http://schemas.microsoft.com/office/powerpoint/2010/main" val="100939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マージとデプロイは間に合わなかった開発</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15</a:t>
            </a:fld>
            <a:endParaRPr kumimoji="1" lang="ja-JP" altLang="en-US"/>
          </a:p>
        </p:txBody>
      </p:sp>
      <p:pic>
        <p:nvPicPr>
          <p:cNvPr id="8" name="図 7">
            <a:extLst>
              <a:ext uri="{FF2B5EF4-FFF2-40B4-BE49-F238E27FC236}">
                <a16:creationId xmlns:a16="http://schemas.microsoft.com/office/drawing/2014/main" id="{22B98A59-2B5A-6F58-6133-D0966298CEDD}"/>
              </a:ext>
            </a:extLst>
          </p:cNvPr>
          <p:cNvPicPr>
            <a:picLocks noChangeAspect="1"/>
          </p:cNvPicPr>
          <p:nvPr/>
        </p:nvPicPr>
        <p:blipFill rotWithShape="1">
          <a:blip r:embed="rId2"/>
          <a:srcRect r="71073"/>
          <a:stretch/>
        </p:blipFill>
        <p:spPr>
          <a:xfrm>
            <a:off x="604577" y="1339372"/>
            <a:ext cx="785523" cy="842124"/>
          </a:xfrm>
          <a:prstGeom prst="rect">
            <a:avLst/>
          </a:prstGeom>
        </p:spPr>
      </p:pic>
      <p:pic>
        <p:nvPicPr>
          <p:cNvPr id="13" name="図 12">
            <a:extLst>
              <a:ext uri="{FF2B5EF4-FFF2-40B4-BE49-F238E27FC236}">
                <a16:creationId xmlns:a16="http://schemas.microsoft.com/office/drawing/2014/main" id="{876C5154-127F-1CB8-E7D5-2F04A5C0D0CD}"/>
              </a:ext>
            </a:extLst>
          </p:cNvPr>
          <p:cNvPicPr>
            <a:picLocks noChangeAspect="1"/>
          </p:cNvPicPr>
          <p:nvPr/>
        </p:nvPicPr>
        <p:blipFill>
          <a:blip r:embed="rId3">
            <a:duotone>
              <a:schemeClr val="bg2">
                <a:shade val="45000"/>
                <a:satMod val="135000"/>
              </a:schemeClr>
              <a:prstClr val="white"/>
            </a:duotone>
          </a:blip>
          <a:stretch>
            <a:fillRect/>
          </a:stretch>
        </p:blipFill>
        <p:spPr>
          <a:xfrm>
            <a:off x="604577" y="2549176"/>
            <a:ext cx="10845326" cy="2251990"/>
          </a:xfrm>
          <a:prstGeom prst="rect">
            <a:avLst/>
          </a:prstGeom>
        </p:spPr>
      </p:pic>
      <p:grpSp>
        <p:nvGrpSpPr>
          <p:cNvPr id="18" name="グループ化 17">
            <a:extLst>
              <a:ext uri="{FF2B5EF4-FFF2-40B4-BE49-F238E27FC236}">
                <a16:creationId xmlns:a16="http://schemas.microsoft.com/office/drawing/2014/main" id="{B3376088-C44E-3445-0A5F-8EC5B5E30FCA}"/>
              </a:ext>
            </a:extLst>
          </p:cNvPr>
          <p:cNvGrpSpPr/>
          <p:nvPr/>
        </p:nvGrpSpPr>
        <p:grpSpPr>
          <a:xfrm>
            <a:off x="1390100" y="1384609"/>
            <a:ext cx="9983449" cy="796887"/>
            <a:chOff x="680931" y="2103487"/>
            <a:chExt cx="9983449" cy="796887"/>
          </a:xfrm>
        </p:grpSpPr>
        <p:pic>
          <p:nvPicPr>
            <p:cNvPr id="14" name="図 13">
              <a:extLst>
                <a:ext uri="{FF2B5EF4-FFF2-40B4-BE49-F238E27FC236}">
                  <a16:creationId xmlns:a16="http://schemas.microsoft.com/office/drawing/2014/main" id="{5ABF1686-C1A1-F625-3FBA-28E59CD50454}"/>
                </a:ext>
              </a:extLst>
            </p:cNvPr>
            <p:cNvPicPr>
              <a:picLocks noChangeAspect="1"/>
            </p:cNvPicPr>
            <p:nvPr/>
          </p:nvPicPr>
          <p:blipFill rotWithShape="1">
            <a:blip r:embed="rId3"/>
            <a:srcRect l="31991" t="68021" r="7816" b="19699"/>
            <a:stretch/>
          </p:blipFill>
          <p:spPr>
            <a:xfrm>
              <a:off x="680931" y="2103487"/>
              <a:ext cx="9983449" cy="422925"/>
            </a:xfrm>
            <a:prstGeom prst="rect">
              <a:avLst/>
            </a:prstGeom>
          </p:spPr>
        </p:pic>
        <p:grpSp>
          <p:nvGrpSpPr>
            <p:cNvPr id="17" name="グループ化 16">
              <a:extLst>
                <a:ext uri="{FF2B5EF4-FFF2-40B4-BE49-F238E27FC236}">
                  <a16:creationId xmlns:a16="http://schemas.microsoft.com/office/drawing/2014/main" id="{8CD7D7A8-EC71-DCAB-2E74-00C9823B6BD7}"/>
                </a:ext>
              </a:extLst>
            </p:cNvPr>
            <p:cNvGrpSpPr/>
            <p:nvPr/>
          </p:nvGrpSpPr>
          <p:grpSpPr>
            <a:xfrm>
              <a:off x="680931" y="2471167"/>
              <a:ext cx="7960866" cy="429207"/>
              <a:chOff x="604577" y="2605382"/>
              <a:chExt cx="7960866" cy="429207"/>
            </a:xfrm>
          </p:grpSpPr>
          <p:pic>
            <p:nvPicPr>
              <p:cNvPr id="15" name="図 14">
                <a:extLst>
                  <a:ext uri="{FF2B5EF4-FFF2-40B4-BE49-F238E27FC236}">
                    <a16:creationId xmlns:a16="http://schemas.microsoft.com/office/drawing/2014/main" id="{7614E934-7825-8946-A46F-87F21BD50A16}"/>
                  </a:ext>
                </a:extLst>
              </p:cNvPr>
              <p:cNvPicPr>
                <a:picLocks noChangeAspect="1"/>
              </p:cNvPicPr>
              <p:nvPr/>
            </p:nvPicPr>
            <p:blipFill rotWithShape="1">
              <a:blip r:embed="rId3"/>
              <a:srcRect l="2523" t="80186" r="56490" b="7351"/>
              <a:stretch/>
            </p:blipFill>
            <p:spPr>
              <a:xfrm>
                <a:off x="1767347" y="2605382"/>
                <a:ext cx="6798096" cy="429207"/>
              </a:xfrm>
              <a:prstGeom prst="rect">
                <a:avLst/>
              </a:prstGeom>
            </p:spPr>
          </p:pic>
          <p:pic>
            <p:nvPicPr>
              <p:cNvPr id="16" name="図 15">
                <a:extLst>
                  <a:ext uri="{FF2B5EF4-FFF2-40B4-BE49-F238E27FC236}">
                    <a16:creationId xmlns:a16="http://schemas.microsoft.com/office/drawing/2014/main" id="{6608C73C-CF21-D925-1B1E-8B35EC0EDFA8}"/>
                  </a:ext>
                </a:extLst>
              </p:cNvPr>
              <p:cNvPicPr>
                <a:picLocks noChangeAspect="1"/>
              </p:cNvPicPr>
              <p:nvPr/>
            </p:nvPicPr>
            <p:blipFill rotWithShape="1">
              <a:blip r:embed="rId3"/>
              <a:srcRect l="91747" t="68021" r="726" b="19699"/>
              <a:stretch/>
            </p:blipFill>
            <p:spPr>
              <a:xfrm>
                <a:off x="604577" y="2611664"/>
                <a:ext cx="1248386" cy="422925"/>
              </a:xfrm>
              <a:prstGeom prst="rect">
                <a:avLst/>
              </a:prstGeom>
            </p:spPr>
          </p:pic>
        </p:grpSp>
      </p:grpSp>
    </p:spTree>
    <p:extLst>
      <p:ext uri="{BB962C8B-B14F-4D97-AF65-F5344CB8AC3E}">
        <p14:creationId xmlns:p14="http://schemas.microsoft.com/office/powerpoint/2010/main" val="389205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50E7A363-35E3-D961-872F-7CCAD824EDA3}"/>
              </a:ext>
            </a:extLst>
          </p:cNvPr>
          <p:cNvSpPr/>
          <p:nvPr/>
        </p:nvSpPr>
        <p:spPr>
          <a:xfrm>
            <a:off x="6771157" y="854426"/>
            <a:ext cx="3893825" cy="166447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499C45EB-C421-D36C-0260-E878AF5BCDC6}"/>
              </a:ext>
            </a:extLst>
          </p:cNvPr>
          <p:cNvSpPr/>
          <p:nvPr/>
        </p:nvSpPr>
        <p:spPr>
          <a:xfrm>
            <a:off x="1185339" y="854426"/>
            <a:ext cx="4235505" cy="101015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１人のラブと差別化実現の施策をローカルで実現</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16</a:t>
            </a:fld>
            <a:endParaRPr kumimoji="1" lang="ja-JP" altLang="en-US"/>
          </a:p>
        </p:txBody>
      </p:sp>
      <p:pic>
        <p:nvPicPr>
          <p:cNvPr id="21" name="図 20">
            <a:extLst>
              <a:ext uri="{FF2B5EF4-FFF2-40B4-BE49-F238E27FC236}">
                <a16:creationId xmlns:a16="http://schemas.microsoft.com/office/drawing/2014/main" id="{7FB97D39-6C15-CC83-0156-FE444252B611}"/>
              </a:ext>
            </a:extLst>
          </p:cNvPr>
          <p:cNvPicPr>
            <a:picLocks noChangeAspect="1"/>
          </p:cNvPicPr>
          <p:nvPr/>
        </p:nvPicPr>
        <p:blipFill>
          <a:blip r:embed="rId3"/>
          <a:stretch>
            <a:fillRect/>
          </a:stretch>
        </p:blipFill>
        <p:spPr>
          <a:xfrm>
            <a:off x="7053262" y="756655"/>
            <a:ext cx="2143424" cy="371527"/>
          </a:xfrm>
          <a:prstGeom prst="rect">
            <a:avLst/>
          </a:prstGeom>
        </p:spPr>
      </p:pic>
      <p:sp>
        <p:nvSpPr>
          <p:cNvPr id="23" name="テキスト ボックス 22">
            <a:extLst>
              <a:ext uri="{FF2B5EF4-FFF2-40B4-BE49-F238E27FC236}">
                <a16:creationId xmlns:a16="http://schemas.microsoft.com/office/drawing/2014/main" id="{0C197C9E-C85F-ECD5-25C5-4B4EF7FBE3C2}"/>
              </a:ext>
            </a:extLst>
          </p:cNvPr>
          <p:cNvSpPr txBox="1"/>
          <p:nvPr/>
        </p:nvSpPr>
        <p:spPr>
          <a:xfrm>
            <a:off x="7053262" y="1201003"/>
            <a:ext cx="3329613" cy="338554"/>
          </a:xfrm>
          <a:prstGeom prst="rect">
            <a:avLst/>
          </a:prstGeom>
          <a:noFill/>
        </p:spPr>
        <p:txBody>
          <a:bodyPr wrap="square">
            <a:spAutoFit/>
          </a:bodyPr>
          <a:lstStyle/>
          <a:p>
            <a:r>
              <a:rPr lang="ja-JP" altLang="en-US" sz="1600" dirty="0"/>
              <a:t>トラックの運搬ルート最適化ツール</a:t>
            </a:r>
          </a:p>
        </p:txBody>
      </p:sp>
      <p:pic>
        <p:nvPicPr>
          <p:cNvPr id="25" name="図 24">
            <a:extLst>
              <a:ext uri="{FF2B5EF4-FFF2-40B4-BE49-F238E27FC236}">
                <a16:creationId xmlns:a16="http://schemas.microsoft.com/office/drawing/2014/main" id="{86319060-EEE5-B055-CB03-C8DFE4131E0D}"/>
              </a:ext>
            </a:extLst>
          </p:cNvPr>
          <p:cNvPicPr>
            <a:picLocks noChangeAspect="1"/>
          </p:cNvPicPr>
          <p:nvPr/>
        </p:nvPicPr>
        <p:blipFill>
          <a:blip r:embed="rId4"/>
          <a:stretch>
            <a:fillRect/>
          </a:stretch>
        </p:blipFill>
        <p:spPr>
          <a:xfrm>
            <a:off x="7088924" y="1913100"/>
            <a:ext cx="3266238" cy="435498"/>
          </a:xfrm>
          <a:prstGeom prst="rect">
            <a:avLst/>
          </a:prstGeom>
        </p:spPr>
      </p:pic>
      <p:grpSp>
        <p:nvGrpSpPr>
          <p:cNvPr id="26" name="グループ化 25">
            <a:extLst>
              <a:ext uri="{FF2B5EF4-FFF2-40B4-BE49-F238E27FC236}">
                <a16:creationId xmlns:a16="http://schemas.microsoft.com/office/drawing/2014/main" id="{EF55BC9B-7F7C-3479-7132-3A1A18D3B5A7}"/>
              </a:ext>
            </a:extLst>
          </p:cNvPr>
          <p:cNvGrpSpPr/>
          <p:nvPr/>
        </p:nvGrpSpPr>
        <p:grpSpPr>
          <a:xfrm>
            <a:off x="1043016" y="780778"/>
            <a:ext cx="832866" cy="833245"/>
            <a:chOff x="8088078" y="3662891"/>
            <a:chExt cx="1143284" cy="1143804"/>
          </a:xfrm>
        </p:grpSpPr>
        <p:grpSp>
          <p:nvGrpSpPr>
            <p:cNvPr id="27" name="グループ化 26">
              <a:extLst>
                <a:ext uri="{FF2B5EF4-FFF2-40B4-BE49-F238E27FC236}">
                  <a16:creationId xmlns:a16="http://schemas.microsoft.com/office/drawing/2014/main" id="{AC068227-0C25-1AE3-89F3-FF603D517F02}"/>
                </a:ext>
              </a:extLst>
            </p:cNvPr>
            <p:cNvGrpSpPr/>
            <p:nvPr/>
          </p:nvGrpSpPr>
          <p:grpSpPr>
            <a:xfrm>
              <a:off x="8088078" y="3662891"/>
              <a:ext cx="1143284" cy="1143804"/>
              <a:chOff x="8205521" y="2394988"/>
              <a:chExt cx="807123" cy="807490"/>
            </a:xfrm>
          </p:grpSpPr>
          <p:sp>
            <p:nvSpPr>
              <p:cNvPr id="29" name="円柱 28">
                <a:extLst>
                  <a:ext uri="{FF2B5EF4-FFF2-40B4-BE49-F238E27FC236}">
                    <a16:creationId xmlns:a16="http://schemas.microsoft.com/office/drawing/2014/main" id="{6B959E23-78CF-FCB3-E859-2E2847412D3C}"/>
                  </a:ext>
                </a:extLst>
              </p:cNvPr>
              <p:cNvSpPr/>
              <p:nvPr/>
            </p:nvSpPr>
            <p:spPr>
              <a:xfrm>
                <a:off x="8205521" y="2394988"/>
                <a:ext cx="607468" cy="643182"/>
              </a:xfrm>
              <a:prstGeom prst="can">
                <a:avLst/>
              </a:prstGeom>
            </p:spPr>
            <p:style>
              <a:lnRef idx="3">
                <a:schemeClr val="lt1"/>
              </a:lnRef>
              <a:fillRef idx="1">
                <a:schemeClr val="accent3"/>
              </a:fillRef>
              <a:effectRef idx="1">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Google SpreadSheet との連携機能 | 2017秋合宿 | ハンズオン | a-blog cms developer さん">
                <a:extLst>
                  <a:ext uri="{FF2B5EF4-FFF2-40B4-BE49-F238E27FC236}">
                    <a16:creationId xmlns:a16="http://schemas.microsoft.com/office/drawing/2014/main" id="{6BCB3A23-7D63-F8B0-2022-CB19C4B493D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60" t="-606" r="9912" b="3408"/>
              <a:stretch/>
            </p:blipFill>
            <p:spPr bwMode="auto">
              <a:xfrm>
                <a:off x="8669809" y="2810222"/>
                <a:ext cx="342835" cy="392256"/>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テキスト ボックス 27">
              <a:extLst>
                <a:ext uri="{FF2B5EF4-FFF2-40B4-BE49-F238E27FC236}">
                  <a16:creationId xmlns:a16="http://schemas.microsoft.com/office/drawing/2014/main" id="{4649FD70-B6EB-5A38-E5E4-1F100D961366}"/>
                </a:ext>
              </a:extLst>
            </p:cNvPr>
            <p:cNvSpPr txBox="1"/>
            <p:nvPr/>
          </p:nvSpPr>
          <p:spPr>
            <a:xfrm>
              <a:off x="8207077" y="3930104"/>
              <a:ext cx="476412" cy="338554"/>
            </a:xfrm>
            <a:prstGeom prst="rect">
              <a:avLst/>
            </a:prstGeom>
            <a:noFill/>
          </p:spPr>
          <p:txBody>
            <a:bodyPr wrap="none" rtlCol="0">
              <a:spAutoFit/>
            </a:bodyPr>
            <a:lstStyle/>
            <a:p>
              <a:r>
                <a:rPr kumimoji="1" lang="en-US" altLang="ja-JP" sz="1600" dirty="0"/>
                <a:t>DB</a:t>
              </a:r>
            </a:p>
          </p:txBody>
        </p:sp>
      </p:grpSp>
      <p:sp>
        <p:nvSpPr>
          <p:cNvPr id="33" name="テキスト ボックス 32">
            <a:extLst>
              <a:ext uri="{FF2B5EF4-FFF2-40B4-BE49-F238E27FC236}">
                <a16:creationId xmlns:a16="http://schemas.microsoft.com/office/drawing/2014/main" id="{EAE1C4C0-0EE5-11CF-BBE3-9517878E4B63}"/>
              </a:ext>
            </a:extLst>
          </p:cNvPr>
          <p:cNvSpPr txBox="1"/>
          <p:nvPr/>
        </p:nvSpPr>
        <p:spPr>
          <a:xfrm>
            <a:off x="2017085" y="1058783"/>
            <a:ext cx="3211593" cy="584775"/>
          </a:xfrm>
          <a:prstGeom prst="rect">
            <a:avLst/>
          </a:prstGeom>
          <a:noFill/>
        </p:spPr>
        <p:txBody>
          <a:bodyPr wrap="square">
            <a:spAutoFit/>
          </a:bodyPr>
          <a:lstStyle/>
          <a:p>
            <a:r>
              <a:rPr lang="ja-JP" altLang="en-US" sz="1600" dirty="0"/>
              <a:t>現在地の座標から</a:t>
            </a:r>
            <a:endParaRPr lang="en-US" altLang="ja-JP" sz="1600" dirty="0"/>
          </a:p>
          <a:p>
            <a:r>
              <a:rPr lang="ja-JP" altLang="en-US" sz="1600" dirty="0"/>
              <a:t>最寄り＆空車混雑の駐車場</a:t>
            </a:r>
            <a:r>
              <a:rPr lang="en-US" altLang="ja-JP" sz="1600" dirty="0"/>
              <a:t>10</a:t>
            </a:r>
            <a:r>
              <a:rPr lang="ja-JP" altLang="en-US" sz="1600" dirty="0"/>
              <a:t>箇所</a:t>
            </a:r>
            <a:endParaRPr lang="en-US" altLang="ja-JP" sz="1600" dirty="0"/>
          </a:p>
        </p:txBody>
      </p:sp>
      <p:sp>
        <p:nvSpPr>
          <p:cNvPr id="36" name="矢印: 右 35">
            <a:extLst>
              <a:ext uri="{FF2B5EF4-FFF2-40B4-BE49-F238E27FC236}">
                <a16:creationId xmlns:a16="http://schemas.microsoft.com/office/drawing/2014/main" id="{226EF6CF-8BA1-BDBF-5C92-92EAB4E5753A}"/>
              </a:ext>
            </a:extLst>
          </p:cNvPr>
          <p:cNvSpPr/>
          <p:nvPr/>
        </p:nvSpPr>
        <p:spPr>
          <a:xfrm>
            <a:off x="5702949" y="1058783"/>
            <a:ext cx="742384" cy="318626"/>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103DAEE8-0635-F1C5-8B3D-E771552B2A6A}"/>
              </a:ext>
            </a:extLst>
          </p:cNvPr>
          <p:cNvSpPr txBox="1"/>
          <p:nvPr/>
        </p:nvSpPr>
        <p:spPr>
          <a:xfrm>
            <a:off x="7053262" y="1501725"/>
            <a:ext cx="3462337" cy="338554"/>
          </a:xfrm>
          <a:prstGeom prst="rect">
            <a:avLst/>
          </a:prstGeom>
          <a:noFill/>
        </p:spPr>
        <p:txBody>
          <a:bodyPr wrap="square">
            <a:spAutoFit/>
          </a:bodyPr>
          <a:lstStyle/>
          <a:p>
            <a:r>
              <a:rPr lang="ja-JP" altLang="en-US" sz="1600" dirty="0"/>
              <a:t>現在座標　条件設定してルート計算</a:t>
            </a:r>
            <a:endParaRPr lang="en-US" altLang="ja-JP" sz="1600" dirty="0"/>
          </a:p>
        </p:txBody>
      </p:sp>
    </p:spTree>
    <p:extLst>
      <p:ext uri="{BB962C8B-B14F-4D97-AF65-F5344CB8AC3E}">
        <p14:creationId xmlns:p14="http://schemas.microsoft.com/office/powerpoint/2010/main" val="156930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F9CDE244-6C5F-CCFF-FD7C-4BFF4CD52160}"/>
              </a:ext>
            </a:extLst>
          </p:cNvPr>
          <p:cNvSpPr/>
          <p:nvPr/>
        </p:nvSpPr>
        <p:spPr>
          <a:xfrm>
            <a:off x="959406" y="2884289"/>
            <a:ext cx="10245623" cy="3724741"/>
          </a:xfrm>
          <a:prstGeom prst="roundRect">
            <a:avLst>
              <a:gd name="adj" fmla="val 9390"/>
            </a:avLst>
          </a:prstGeom>
          <a:solidFill>
            <a:srgbClr val="CCFFCC">
              <a:alpha val="19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１人のラブをローカルで実現</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17</a:t>
            </a:fld>
            <a:endParaRPr kumimoji="1" lang="ja-JP" altLang="en-US"/>
          </a:p>
        </p:txBody>
      </p:sp>
      <p:pic>
        <p:nvPicPr>
          <p:cNvPr id="7" name="図 6">
            <a:extLst>
              <a:ext uri="{FF2B5EF4-FFF2-40B4-BE49-F238E27FC236}">
                <a16:creationId xmlns:a16="http://schemas.microsoft.com/office/drawing/2014/main" id="{96662284-1407-5DC5-C1C3-608B0FB65883}"/>
              </a:ext>
            </a:extLst>
          </p:cNvPr>
          <p:cNvPicPr>
            <a:picLocks noChangeAspect="1"/>
          </p:cNvPicPr>
          <p:nvPr/>
        </p:nvPicPr>
        <p:blipFill rotWithShape="1">
          <a:blip r:embed="rId3"/>
          <a:srcRect r="39640" b="39640"/>
          <a:stretch/>
        </p:blipFill>
        <p:spPr>
          <a:xfrm>
            <a:off x="6771157" y="3120343"/>
            <a:ext cx="3584005" cy="3367692"/>
          </a:xfrm>
          <a:prstGeom prst="rect">
            <a:avLst/>
          </a:prstGeom>
        </p:spPr>
      </p:pic>
      <p:pic>
        <p:nvPicPr>
          <p:cNvPr id="9" name="図 8">
            <a:extLst>
              <a:ext uri="{FF2B5EF4-FFF2-40B4-BE49-F238E27FC236}">
                <a16:creationId xmlns:a16="http://schemas.microsoft.com/office/drawing/2014/main" id="{3DBBC24D-7595-F55B-0638-D99AD9201519}"/>
              </a:ext>
            </a:extLst>
          </p:cNvPr>
          <p:cNvPicPr>
            <a:picLocks noChangeAspect="1"/>
          </p:cNvPicPr>
          <p:nvPr/>
        </p:nvPicPr>
        <p:blipFill rotWithShape="1">
          <a:blip r:embed="rId4"/>
          <a:srcRect l="33764" t="33248" b="516"/>
          <a:stretch/>
        </p:blipFill>
        <p:spPr>
          <a:xfrm>
            <a:off x="2646070" y="3120343"/>
            <a:ext cx="3531106" cy="3362357"/>
          </a:xfrm>
          <a:prstGeom prst="rect">
            <a:avLst/>
          </a:prstGeom>
        </p:spPr>
      </p:pic>
      <p:grpSp>
        <p:nvGrpSpPr>
          <p:cNvPr id="19" name="グループ化 18">
            <a:extLst>
              <a:ext uri="{FF2B5EF4-FFF2-40B4-BE49-F238E27FC236}">
                <a16:creationId xmlns:a16="http://schemas.microsoft.com/office/drawing/2014/main" id="{7603DD83-5F44-2A35-CCA6-78A8B16321FC}"/>
              </a:ext>
            </a:extLst>
          </p:cNvPr>
          <p:cNvGrpSpPr/>
          <p:nvPr/>
        </p:nvGrpSpPr>
        <p:grpSpPr>
          <a:xfrm>
            <a:off x="1227355" y="3120343"/>
            <a:ext cx="957783" cy="1202524"/>
            <a:chOff x="5388805" y="3344739"/>
            <a:chExt cx="957783" cy="1202524"/>
          </a:xfrm>
        </p:grpSpPr>
        <p:sp>
          <p:nvSpPr>
            <p:cNvPr id="6" name="楕円 5">
              <a:extLst>
                <a:ext uri="{FF2B5EF4-FFF2-40B4-BE49-F238E27FC236}">
                  <a16:creationId xmlns:a16="http://schemas.microsoft.com/office/drawing/2014/main" id="{D5AAFBBC-F137-04D3-37B8-9FC63E676445}"/>
                </a:ext>
              </a:extLst>
            </p:cNvPr>
            <p:cNvSpPr/>
            <p:nvPr/>
          </p:nvSpPr>
          <p:spPr>
            <a:xfrm>
              <a:off x="5404046" y="3450642"/>
              <a:ext cx="126749" cy="1267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2FAB39-2389-8143-FEF2-ECDA0E28FE21}"/>
                </a:ext>
              </a:extLst>
            </p:cNvPr>
            <p:cNvSpPr txBox="1"/>
            <p:nvPr/>
          </p:nvSpPr>
          <p:spPr>
            <a:xfrm>
              <a:off x="5546369" y="3344739"/>
              <a:ext cx="800219" cy="338554"/>
            </a:xfrm>
            <a:prstGeom prst="rect">
              <a:avLst/>
            </a:prstGeom>
            <a:noFill/>
          </p:spPr>
          <p:txBody>
            <a:bodyPr wrap="none" rtlCol="0">
              <a:spAutoFit/>
            </a:bodyPr>
            <a:lstStyle/>
            <a:p>
              <a:r>
                <a:rPr kumimoji="1" lang="ja-JP" altLang="en-US" sz="1600" dirty="0"/>
                <a:t>現在地</a:t>
              </a:r>
            </a:p>
          </p:txBody>
        </p:sp>
        <p:sp>
          <p:nvSpPr>
            <p:cNvPr id="12" name="楕円 11">
              <a:extLst>
                <a:ext uri="{FF2B5EF4-FFF2-40B4-BE49-F238E27FC236}">
                  <a16:creationId xmlns:a16="http://schemas.microsoft.com/office/drawing/2014/main" id="{DDF7D199-2CBF-E180-C34D-64CF803ACC7C}"/>
                </a:ext>
              </a:extLst>
            </p:cNvPr>
            <p:cNvSpPr/>
            <p:nvPr/>
          </p:nvSpPr>
          <p:spPr>
            <a:xfrm>
              <a:off x="5404046" y="3733990"/>
              <a:ext cx="126749" cy="126749"/>
            </a:xfrm>
            <a:prstGeom prst="ellipse">
              <a:avLst/>
            </a:prstGeom>
            <a:solidFill>
              <a:srgbClr val="3F41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C2A0080-811B-3088-21C0-E1AD3F3218DA}"/>
                </a:ext>
              </a:extLst>
            </p:cNvPr>
            <p:cNvSpPr txBox="1"/>
            <p:nvPr/>
          </p:nvSpPr>
          <p:spPr>
            <a:xfrm>
              <a:off x="5546369" y="3635743"/>
              <a:ext cx="595035" cy="338554"/>
            </a:xfrm>
            <a:prstGeom prst="rect">
              <a:avLst/>
            </a:prstGeom>
            <a:noFill/>
          </p:spPr>
          <p:txBody>
            <a:bodyPr wrap="none" rtlCol="0">
              <a:spAutoFit/>
            </a:bodyPr>
            <a:lstStyle/>
            <a:p>
              <a:r>
                <a:rPr kumimoji="1" lang="ja-JP" altLang="en-US" sz="1600" dirty="0"/>
                <a:t>空車</a:t>
              </a:r>
            </a:p>
          </p:txBody>
        </p:sp>
        <p:sp>
          <p:nvSpPr>
            <p:cNvPr id="14" name="テキスト ボックス 13">
              <a:extLst>
                <a:ext uri="{FF2B5EF4-FFF2-40B4-BE49-F238E27FC236}">
                  <a16:creationId xmlns:a16="http://schemas.microsoft.com/office/drawing/2014/main" id="{CC1129E3-A218-A35B-9FB9-85EAEE651237}"/>
                </a:ext>
              </a:extLst>
            </p:cNvPr>
            <p:cNvSpPr txBox="1"/>
            <p:nvPr/>
          </p:nvSpPr>
          <p:spPr>
            <a:xfrm>
              <a:off x="5546369" y="3930043"/>
              <a:ext cx="595035" cy="338554"/>
            </a:xfrm>
            <a:prstGeom prst="rect">
              <a:avLst/>
            </a:prstGeom>
            <a:noFill/>
          </p:spPr>
          <p:txBody>
            <a:bodyPr wrap="none" rtlCol="0">
              <a:spAutoFit/>
            </a:bodyPr>
            <a:lstStyle/>
            <a:p>
              <a:r>
                <a:rPr lang="ja-JP" altLang="en-US" sz="1600" dirty="0"/>
                <a:t>混雑</a:t>
              </a:r>
              <a:endParaRPr kumimoji="1" lang="ja-JP" altLang="en-US" sz="1600" dirty="0"/>
            </a:p>
          </p:txBody>
        </p:sp>
        <p:sp>
          <p:nvSpPr>
            <p:cNvPr id="15" name="楕円 14">
              <a:extLst>
                <a:ext uri="{FF2B5EF4-FFF2-40B4-BE49-F238E27FC236}">
                  <a16:creationId xmlns:a16="http://schemas.microsoft.com/office/drawing/2014/main" id="{6949F3FC-D8BB-D336-35E1-B2FF8B602411}"/>
                </a:ext>
              </a:extLst>
            </p:cNvPr>
            <p:cNvSpPr/>
            <p:nvPr/>
          </p:nvSpPr>
          <p:spPr>
            <a:xfrm>
              <a:off x="5404046" y="4032649"/>
              <a:ext cx="126749" cy="12674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0B7A360D-A03A-F909-D615-5DA4BD0C334D}"/>
                </a:ext>
              </a:extLst>
            </p:cNvPr>
            <p:cNvCxnSpPr/>
            <p:nvPr/>
          </p:nvCxnSpPr>
          <p:spPr>
            <a:xfrm>
              <a:off x="5388805" y="4375277"/>
              <a:ext cx="126749" cy="0"/>
            </a:xfrm>
            <a:prstGeom prst="line">
              <a:avLst/>
            </a:prstGeom>
            <a:ln w="57150">
              <a:solidFill>
                <a:srgbClr val="4B4AFC"/>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796F02A-B5F6-2B9E-E69C-B26A2301A252}"/>
                </a:ext>
              </a:extLst>
            </p:cNvPr>
            <p:cNvSpPr txBox="1"/>
            <p:nvPr/>
          </p:nvSpPr>
          <p:spPr>
            <a:xfrm>
              <a:off x="5546369" y="4208709"/>
              <a:ext cx="667170" cy="338554"/>
            </a:xfrm>
            <a:prstGeom prst="rect">
              <a:avLst/>
            </a:prstGeom>
            <a:noFill/>
          </p:spPr>
          <p:txBody>
            <a:bodyPr wrap="none" rtlCol="0">
              <a:spAutoFit/>
            </a:bodyPr>
            <a:lstStyle/>
            <a:p>
              <a:r>
                <a:rPr kumimoji="1" lang="ja-JP" altLang="en-US" sz="1600" dirty="0"/>
                <a:t>ルート</a:t>
              </a:r>
            </a:p>
          </p:txBody>
        </p:sp>
      </p:grpSp>
      <p:sp>
        <p:nvSpPr>
          <p:cNvPr id="31" name="矢印: 下 30">
            <a:extLst>
              <a:ext uri="{FF2B5EF4-FFF2-40B4-BE49-F238E27FC236}">
                <a16:creationId xmlns:a16="http://schemas.microsoft.com/office/drawing/2014/main" id="{06C93307-C49F-FE06-3D3C-986D36DE548B}"/>
              </a:ext>
            </a:extLst>
          </p:cNvPr>
          <p:cNvSpPr/>
          <p:nvPr/>
        </p:nvSpPr>
        <p:spPr>
          <a:xfrm rot="8234922">
            <a:off x="9405629" y="5584565"/>
            <a:ext cx="221483" cy="2616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下 31">
            <a:extLst>
              <a:ext uri="{FF2B5EF4-FFF2-40B4-BE49-F238E27FC236}">
                <a16:creationId xmlns:a16="http://schemas.microsoft.com/office/drawing/2014/main" id="{1D193A89-F4E8-AF95-3B3F-EFD33910296D}"/>
              </a:ext>
            </a:extLst>
          </p:cNvPr>
          <p:cNvSpPr/>
          <p:nvPr/>
        </p:nvSpPr>
        <p:spPr>
          <a:xfrm rot="17318415">
            <a:off x="3670748" y="3996246"/>
            <a:ext cx="221483" cy="2616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D33A85EB-0DF8-2FA5-D223-F4226EEDEBC3}"/>
              </a:ext>
            </a:extLst>
          </p:cNvPr>
          <p:cNvSpPr/>
          <p:nvPr/>
        </p:nvSpPr>
        <p:spPr>
          <a:xfrm rot="7967200">
            <a:off x="6331583" y="2494329"/>
            <a:ext cx="454186" cy="318626"/>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DC727D9-6056-B5C3-BF8E-4240FB17A9D0}"/>
              </a:ext>
            </a:extLst>
          </p:cNvPr>
          <p:cNvSpPr txBox="1"/>
          <p:nvPr/>
        </p:nvSpPr>
        <p:spPr>
          <a:xfrm>
            <a:off x="1149948" y="4386618"/>
            <a:ext cx="1438981" cy="461665"/>
          </a:xfrm>
          <a:prstGeom prst="rect">
            <a:avLst/>
          </a:prstGeom>
          <a:noFill/>
        </p:spPr>
        <p:txBody>
          <a:bodyPr wrap="square">
            <a:spAutoFit/>
          </a:bodyPr>
          <a:lstStyle/>
          <a:p>
            <a:r>
              <a:rPr lang="ja-JP" altLang="en-US" sz="1200" dirty="0"/>
              <a:t>円の大きさは</a:t>
            </a:r>
            <a:endParaRPr lang="en-US" altLang="ja-JP" sz="1200" dirty="0"/>
          </a:p>
          <a:p>
            <a:r>
              <a:rPr lang="ja-JP" altLang="en-US" sz="1200" dirty="0"/>
              <a:t>駐車場の大きさ</a:t>
            </a:r>
            <a:endParaRPr lang="en-US" altLang="ja-JP" sz="1200" dirty="0"/>
          </a:p>
        </p:txBody>
      </p:sp>
      <p:sp>
        <p:nvSpPr>
          <p:cNvPr id="11" name="四角形: 角を丸くする 10">
            <a:extLst>
              <a:ext uri="{FF2B5EF4-FFF2-40B4-BE49-F238E27FC236}">
                <a16:creationId xmlns:a16="http://schemas.microsoft.com/office/drawing/2014/main" id="{69529C6E-090D-8151-C1B6-0F41026262DF}"/>
              </a:ext>
            </a:extLst>
          </p:cNvPr>
          <p:cNvSpPr/>
          <p:nvPr/>
        </p:nvSpPr>
        <p:spPr>
          <a:xfrm>
            <a:off x="6771157" y="854426"/>
            <a:ext cx="3893825" cy="166447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5B695287-3F85-D281-3C2C-F4684BD0AAC2}"/>
              </a:ext>
            </a:extLst>
          </p:cNvPr>
          <p:cNvSpPr/>
          <p:nvPr/>
        </p:nvSpPr>
        <p:spPr>
          <a:xfrm>
            <a:off x="1185339" y="854426"/>
            <a:ext cx="4235505" cy="101015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EC7C6A51-0279-D658-B20D-F27218F071BA}"/>
              </a:ext>
            </a:extLst>
          </p:cNvPr>
          <p:cNvPicPr>
            <a:picLocks noChangeAspect="1"/>
          </p:cNvPicPr>
          <p:nvPr/>
        </p:nvPicPr>
        <p:blipFill>
          <a:blip r:embed="rId5"/>
          <a:stretch>
            <a:fillRect/>
          </a:stretch>
        </p:blipFill>
        <p:spPr>
          <a:xfrm>
            <a:off x="7053262" y="756655"/>
            <a:ext cx="2143424" cy="371527"/>
          </a:xfrm>
          <a:prstGeom prst="rect">
            <a:avLst/>
          </a:prstGeom>
        </p:spPr>
      </p:pic>
      <p:sp>
        <p:nvSpPr>
          <p:cNvPr id="22" name="テキスト ボックス 21">
            <a:extLst>
              <a:ext uri="{FF2B5EF4-FFF2-40B4-BE49-F238E27FC236}">
                <a16:creationId xmlns:a16="http://schemas.microsoft.com/office/drawing/2014/main" id="{7A09383D-5F17-B127-6DAA-FB676728DE07}"/>
              </a:ext>
            </a:extLst>
          </p:cNvPr>
          <p:cNvSpPr txBox="1"/>
          <p:nvPr/>
        </p:nvSpPr>
        <p:spPr>
          <a:xfrm>
            <a:off x="7053262" y="1201003"/>
            <a:ext cx="3329613" cy="338554"/>
          </a:xfrm>
          <a:prstGeom prst="rect">
            <a:avLst/>
          </a:prstGeom>
          <a:noFill/>
        </p:spPr>
        <p:txBody>
          <a:bodyPr wrap="square">
            <a:spAutoFit/>
          </a:bodyPr>
          <a:lstStyle/>
          <a:p>
            <a:r>
              <a:rPr lang="ja-JP" altLang="en-US" sz="1600" dirty="0"/>
              <a:t>トラックの運搬ルート最適化ツール</a:t>
            </a:r>
          </a:p>
        </p:txBody>
      </p:sp>
      <p:pic>
        <p:nvPicPr>
          <p:cNvPr id="24" name="図 23">
            <a:extLst>
              <a:ext uri="{FF2B5EF4-FFF2-40B4-BE49-F238E27FC236}">
                <a16:creationId xmlns:a16="http://schemas.microsoft.com/office/drawing/2014/main" id="{6766A2DE-9731-2D71-2972-6C7D594A76B2}"/>
              </a:ext>
            </a:extLst>
          </p:cNvPr>
          <p:cNvPicPr>
            <a:picLocks noChangeAspect="1"/>
          </p:cNvPicPr>
          <p:nvPr/>
        </p:nvPicPr>
        <p:blipFill>
          <a:blip r:embed="rId6"/>
          <a:stretch>
            <a:fillRect/>
          </a:stretch>
        </p:blipFill>
        <p:spPr>
          <a:xfrm>
            <a:off x="7088924" y="1913100"/>
            <a:ext cx="3266238" cy="435498"/>
          </a:xfrm>
          <a:prstGeom prst="rect">
            <a:avLst/>
          </a:prstGeom>
        </p:spPr>
      </p:pic>
      <p:grpSp>
        <p:nvGrpSpPr>
          <p:cNvPr id="34" name="グループ化 33">
            <a:extLst>
              <a:ext uri="{FF2B5EF4-FFF2-40B4-BE49-F238E27FC236}">
                <a16:creationId xmlns:a16="http://schemas.microsoft.com/office/drawing/2014/main" id="{04A1ADB1-5484-29C4-7687-EE73DE51B4C4}"/>
              </a:ext>
            </a:extLst>
          </p:cNvPr>
          <p:cNvGrpSpPr/>
          <p:nvPr/>
        </p:nvGrpSpPr>
        <p:grpSpPr>
          <a:xfrm>
            <a:off x="1043016" y="780778"/>
            <a:ext cx="832866" cy="833245"/>
            <a:chOff x="8088078" y="3662891"/>
            <a:chExt cx="1143284" cy="1143804"/>
          </a:xfrm>
        </p:grpSpPr>
        <p:grpSp>
          <p:nvGrpSpPr>
            <p:cNvPr id="35" name="グループ化 34">
              <a:extLst>
                <a:ext uri="{FF2B5EF4-FFF2-40B4-BE49-F238E27FC236}">
                  <a16:creationId xmlns:a16="http://schemas.microsoft.com/office/drawing/2014/main" id="{6B6D533B-86B7-38CF-C1B2-0EA11BAE671A}"/>
                </a:ext>
              </a:extLst>
            </p:cNvPr>
            <p:cNvGrpSpPr/>
            <p:nvPr/>
          </p:nvGrpSpPr>
          <p:grpSpPr>
            <a:xfrm>
              <a:off x="8088078" y="3662891"/>
              <a:ext cx="1143284" cy="1143804"/>
              <a:chOff x="8205521" y="2394988"/>
              <a:chExt cx="807123" cy="807490"/>
            </a:xfrm>
          </p:grpSpPr>
          <p:sp>
            <p:nvSpPr>
              <p:cNvPr id="41" name="円柱 40">
                <a:extLst>
                  <a:ext uri="{FF2B5EF4-FFF2-40B4-BE49-F238E27FC236}">
                    <a16:creationId xmlns:a16="http://schemas.microsoft.com/office/drawing/2014/main" id="{82978114-3A5D-49AB-3184-BCBC687A6673}"/>
                  </a:ext>
                </a:extLst>
              </p:cNvPr>
              <p:cNvSpPr/>
              <p:nvPr/>
            </p:nvSpPr>
            <p:spPr>
              <a:xfrm>
                <a:off x="8205521" y="2394988"/>
                <a:ext cx="607468" cy="643182"/>
              </a:xfrm>
              <a:prstGeom prst="can">
                <a:avLst/>
              </a:prstGeom>
            </p:spPr>
            <p:style>
              <a:lnRef idx="3">
                <a:schemeClr val="lt1"/>
              </a:lnRef>
              <a:fillRef idx="1">
                <a:schemeClr val="accent3"/>
              </a:fillRef>
              <a:effectRef idx="1">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42" name="図 41" descr="Google SpreadSheet との連携機能 | 2017秋合宿 | ハンズオン | a-blog cms developer さん">
                <a:extLst>
                  <a:ext uri="{FF2B5EF4-FFF2-40B4-BE49-F238E27FC236}">
                    <a16:creationId xmlns:a16="http://schemas.microsoft.com/office/drawing/2014/main" id="{EA48B3E6-7C80-8912-3C83-727B4C11D9D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960" t="-606" r="9912" b="3408"/>
              <a:stretch/>
            </p:blipFill>
            <p:spPr bwMode="auto">
              <a:xfrm>
                <a:off x="8669809" y="2810222"/>
                <a:ext cx="342835" cy="392256"/>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テキスト ボックス 39">
              <a:extLst>
                <a:ext uri="{FF2B5EF4-FFF2-40B4-BE49-F238E27FC236}">
                  <a16:creationId xmlns:a16="http://schemas.microsoft.com/office/drawing/2014/main" id="{EB4E3638-15A7-DE2F-DB63-9BF8C2AA06D9}"/>
                </a:ext>
              </a:extLst>
            </p:cNvPr>
            <p:cNvSpPr txBox="1"/>
            <p:nvPr/>
          </p:nvSpPr>
          <p:spPr>
            <a:xfrm>
              <a:off x="8207077" y="3930104"/>
              <a:ext cx="476412" cy="338554"/>
            </a:xfrm>
            <a:prstGeom prst="rect">
              <a:avLst/>
            </a:prstGeom>
            <a:noFill/>
          </p:spPr>
          <p:txBody>
            <a:bodyPr wrap="none" rtlCol="0">
              <a:spAutoFit/>
            </a:bodyPr>
            <a:lstStyle/>
            <a:p>
              <a:r>
                <a:rPr kumimoji="1" lang="en-US" altLang="ja-JP" sz="1600" dirty="0"/>
                <a:t>DB</a:t>
              </a:r>
            </a:p>
          </p:txBody>
        </p:sp>
      </p:grpSp>
      <p:sp>
        <p:nvSpPr>
          <p:cNvPr id="43" name="テキスト ボックス 42">
            <a:extLst>
              <a:ext uri="{FF2B5EF4-FFF2-40B4-BE49-F238E27FC236}">
                <a16:creationId xmlns:a16="http://schemas.microsoft.com/office/drawing/2014/main" id="{BEFCD724-2793-AF99-3F24-A44EE7905363}"/>
              </a:ext>
            </a:extLst>
          </p:cNvPr>
          <p:cNvSpPr txBox="1"/>
          <p:nvPr/>
        </p:nvSpPr>
        <p:spPr>
          <a:xfrm>
            <a:off x="2017085" y="1058783"/>
            <a:ext cx="3211593" cy="584775"/>
          </a:xfrm>
          <a:prstGeom prst="rect">
            <a:avLst/>
          </a:prstGeom>
          <a:noFill/>
        </p:spPr>
        <p:txBody>
          <a:bodyPr wrap="square">
            <a:spAutoFit/>
          </a:bodyPr>
          <a:lstStyle/>
          <a:p>
            <a:r>
              <a:rPr lang="ja-JP" altLang="en-US" sz="1600" dirty="0"/>
              <a:t>現在地の座標から</a:t>
            </a:r>
            <a:endParaRPr lang="en-US" altLang="ja-JP" sz="1600" dirty="0"/>
          </a:p>
          <a:p>
            <a:r>
              <a:rPr lang="ja-JP" altLang="en-US" sz="1600" dirty="0"/>
              <a:t>最寄り＆空車混雑の駐車場</a:t>
            </a:r>
            <a:r>
              <a:rPr lang="en-US" altLang="ja-JP" sz="1600" dirty="0"/>
              <a:t>10</a:t>
            </a:r>
            <a:r>
              <a:rPr lang="ja-JP" altLang="en-US" sz="1600" dirty="0"/>
              <a:t>箇所</a:t>
            </a:r>
            <a:endParaRPr lang="en-US" altLang="ja-JP" sz="1600" dirty="0"/>
          </a:p>
        </p:txBody>
      </p:sp>
      <p:sp>
        <p:nvSpPr>
          <p:cNvPr id="44" name="矢印: 右 43">
            <a:extLst>
              <a:ext uri="{FF2B5EF4-FFF2-40B4-BE49-F238E27FC236}">
                <a16:creationId xmlns:a16="http://schemas.microsoft.com/office/drawing/2014/main" id="{9B8632A0-B754-931A-78D1-FC3ABE978AA5}"/>
              </a:ext>
            </a:extLst>
          </p:cNvPr>
          <p:cNvSpPr/>
          <p:nvPr/>
        </p:nvSpPr>
        <p:spPr>
          <a:xfrm>
            <a:off x="5702949" y="1058783"/>
            <a:ext cx="742384" cy="318626"/>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D341B5F5-DF6B-EB8C-F39A-DC80A1C62ED2}"/>
              </a:ext>
            </a:extLst>
          </p:cNvPr>
          <p:cNvSpPr txBox="1"/>
          <p:nvPr/>
        </p:nvSpPr>
        <p:spPr>
          <a:xfrm>
            <a:off x="7053262" y="1501725"/>
            <a:ext cx="3462337" cy="338554"/>
          </a:xfrm>
          <a:prstGeom prst="rect">
            <a:avLst/>
          </a:prstGeom>
          <a:noFill/>
        </p:spPr>
        <p:txBody>
          <a:bodyPr wrap="square">
            <a:spAutoFit/>
          </a:bodyPr>
          <a:lstStyle/>
          <a:p>
            <a:r>
              <a:rPr lang="ja-JP" altLang="en-US" sz="1600" dirty="0"/>
              <a:t>現在座標　条件設定してルート計算</a:t>
            </a:r>
            <a:endParaRPr lang="en-US" altLang="ja-JP" sz="1600" dirty="0"/>
          </a:p>
        </p:txBody>
      </p:sp>
    </p:spTree>
    <p:extLst>
      <p:ext uri="{BB962C8B-B14F-4D97-AF65-F5344CB8AC3E}">
        <p14:creationId xmlns:p14="http://schemas.microsoft.com/office/powerpoint/2010/main" val="42391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38E4CE5-35E9-CDDC-D558-A6188B9ACDED}"/>
              </a:ext>
            </a:extLst>
          </p:cNvPr>
          <p:cNvSpPr>
            <a:spLocks noGrp="1"/>
          </p:cNvSpPr>
          <p:nvPr>
            <p:ph type="sldNum" sz="quarter" idx="12"/>
          </p:nvPr>
        </p:nvSpPr>
        <p:spPr/>
        <p:txBody>
          <a:bodyPr/>
          <a:lstStyle/>
          <a:p>
            <a:fld id="{2D47C981-C9AC-4FB6-BDCE-186A5C2BF050}" type="slidenum">
              <a:rPr lang="ja-JP" altLang="en-US" smtClean="0"/>
              <a:pPr/>
              <a:t>18</a:t>
            </a:fld>
            <a:endParaRPr lang="ja-JP" altLang="en-US"/>
          </a:p>
        </p:txBody>
      </p:sp>
      <p:sp>
        <p:nvSpPr>
          <p:cNvPr id="4" name="タイトル 1">
            <a:extLst>
              <a:ext uri="{FF2B5EF4-FFF2-40B4-BE49-F238E27FC236}">
                <a16:creationId xmlns:a16="http://schemas.microsoft.com/office/drawing/2014/main" id="{0214C866-3376-C491-506D-022E29068E2D}"/>
              </a:ext>
            </a:extLst>
          </p:cNvPr>
          <p:cNvSpPr txBox="1">
            <a:spLocks/>
          </p:cNvSpPr>
          <p:nvPr/>
        </p:nvSpPr>
        <p:spPr>
          <a:xfrm>
            <a:off x="532150" y="21879"/>
            <a:ext cx="9983449" cy="422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1600" kern="1200">
                <a:solidFill>
                  <a:schemeClr val="tx1"/>
                </a:solidFill>
                <a:latin typeface="+mj-lt"/>
                <a:ea typeface="+mj-ea"/>
                <a:cs typeface="+mj-cs"/>
              </a:defRPr>
            </a:lvl1pPr>
          </a:lstStyle>
          <a:p>
            <a:r>
              <a:rPr lang="ja-JP" altLang="en-US"/>
              <a:t>まとめ　メンバーから一言</a:t>
            </a:r>
            <a:endParaRPr lang="ja-JP" altLang="en-US" dirty="0"/>
          </a:p>
        </p:txBody>
      </p:sp>
      <p:sp>
        <p:nvSpPr>
          <p:cNvPr id="5" name="スライド番号プレースホルダー 2">
            <a:extLst>
              <a:ext uri="{FF2B5EF4-FFF2-40B4-BE49-F238E27FC236}">
                <a16:creationId xmlns:a16="http://schemas.microsoft.com/office/drawing/2014/main" id="{1F1FD556-8C5F-4F55-C8F4-76729D15F6B7}"/>
              </a:ext>
            </a:extLst>
          </p:cNvPr>
          <p:cNvSpPr txBox="1">
            <a:spLocks/>
          </p:cNvSpPr>
          <p:nvPr/>
        </p:nvSpPr>
        <p:spPr>
          <a:xfrm>
            <a:off x="11040254" y="6488035"/>
            <a:ext cx="1001843"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1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2D47C981-C9AC-4FB6-BDCE-186A5C2BF050}" type="slidenum">
              <a:rPr lang="ja-JP" altLang="en-US" smtClean="0"/>
              <a:pPr/>
              <a:t>18</a:t>
            </a:fld>
            <a:endParaRPr lang="ja-JP" altLang="en-US"/>
          </a:p>
        </p:txBody>
      </p:sp>
      <p:sp>
        <p:nvSpPr>
          <p:cNvPr id="6" name="正方形/長方形 5">
            <a:extLst>
              <a:ext uri="{FF2B5EF4-FFF2-40B4-BE49-F238E27FC236}">
                <a16:creationId xmlns:a16="http://schemas.microsoft.com/office/drawing/2014/main" id="{BFFEEBB9-32FC-CF3D-533A-06F804244CB6}"/>
              </a:ext>
            </a:extLst>
          </p:cNvPr>
          <p:cNvSpPr/>
          <p:nvPr/>
        </p:nvSpPr>
        <p:spPr>
          <a:xfrm>
            <a:off x="690771" y="444804"/>
            <a:ext cx="3545328" cy="3651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600" dirty="0"/>
              <a:t>全体の感想</a:t>
            </a:r>
            <a:endParaRPr kumimoji="1" lang="ja-JP" altLang="en-US" sz="1600" dirty="0"/>
          </a:p>
        </p:txBody>
      </p:sp>
      <p:sp>
        <p:nvSpPr>
          <p:cNvPr id="7" name="正方形/長方形 6">
            <a:extLst>
              <a:ext uri="{FF2B5EF4-FFF2-40B4-BE49-F238E27FC236}">
                <a16:creationId xmlns:a16="http://schemas.microsoft.com/office/drawing/2014/main" id="{4A154589-4642-E12C-AC1A-BE686F01D113}"/>
              </a:ext>
            </a:extLst>
          </p:cNvPr>
          <p:cNvSpPr/>
          <p:nvPr/>
        </p:nvSpPr>
        <p:spPr>
          <a:xfrm>
            <a:off x="690771" y="2872216"/>
            <a:ext cx="3853238" cy="3651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600" dirty="0"/>
              <a:t>チームビルディングを通して得られた気付き</a:t>
            </a:r>
            <a:endParaRPr kumimoji="1" lang="ja-JP" altLang="en-US" sz="1600" dirty="0"/>
          </a:p>
        </p:txBody>
      </p:sp>
      <p:pic>
        <p:nvPicPr>
          <p:cNvPr id="8" name="図 7" descr="ロゴ&#10;&#10;自動的に生成された説明">
            <a:extLst>
              <a:ext uri="{FF2B5EF4-FFF2-40B4-BE49-F238E27FC236}">
                <a16:creationId xmlns:a16="http://schemas.microsoft.com/office/drawing/2014/main" id="{8EEE9F7F-092E-635C-2134-0042A887D428}"/>
              </a:ext>
            </a:extLst>
          </p:cNvPr>
          <p:cNvPicPr>
            <a:picLocks noChangeAspect="1"/>
          </p:cNvPicPr>
          <p:nvPr/>
        </p:nvPicPr>
        <p:blipFill rotWithShape="1">
          <a:blip r:embed="rId3">
            <a:extLst>
              <a:ext uri="{28A0092B-C50C-407E-A947-70E740481C1C}">
                <a14:useLocalDpi xmlns:a14="http://schemas.microsoft.com/office/drawing/2010/main" val="0"/>
              </a:ext>
            </a:extLst>
          </a:blip>
          <a:srcRect t="29268" b="25580"/>
          <a:stretch/>
        </p:blipFill>
        <p:spPr>
          <a:xfrm>
            <a:off x="690771" y="3289185"/>
            <a:ext cx="1219200" cy="550506"/>
          </a:xfrm>
          <a:prstGeom prst="rect">
            <a:avLst/>
          </a:prstGeom>
        </p:spPr>
      </p:pic>
      <p:pic>
        <p:nvPicPr>
          <p:cNvPr id="9" name="図 8" descr="ロゴ&#10;&#10;自動的に生成された説明">
            <a:extLst>
              <a:ext uri="{FF2B5EF4-FFF2-40B4-BE49-F238E27FC236}">
                <a16:creationId xmlns:a16="http://schemas.microsoft.com/office/drawing/2014/main" id="{04B5A55F-DB69-04F8-2E4B-5FFA8BBE1CA4}"/>
              </a:ext>
            </a:extLst>
          </p:cNvPr>
          <p:cNvPicPr>
            <a:picLocks noChangeAspect="1"/>
          </p:cNvPicPr>
          <p:nvPr/>
        </p:nvPicPr>
        <p:blipFill rotWithShape="1">
          <a:blip r:embed="rId4">
            <a:extLst>
              <a:ext uri="{28A0092B-C50C-407E-A947-70E740481C1C}">
                <a14:useLocalDpi xmlns:a14="http://schemas.microsoft.com/office/drawing/2010/main" val="0"/>
              </a:ext>
            </a:extLst>
          </a:blip>
          <a:srcRect t="26825" b="28022"/>
          <a:stretch/>
        </p:blipFill>
        <p:spPr>
          <a:xfrm>
            <a:off x="6270173" y="2653758"/>
            <a:ext cx="1219200" cy="550506"/>
          </a:xfrm>
          <a:prstGeom prst="rect">
            <a:avLst/>
          </a:prstGeom>
        </p:spPr>
      </p:pic>
      <p:sp>
        <p:nvSpPr>
          <p:cNvPr id="10" name="テキスト ボックス 9">
            <a:extLst>
              <a:ext uri="{FF2B5EF4-FFF2-40B4-BE49-F238E27FC236}">
                <a16:creationId xmlns:a16="http://schemas.microsoft.com/office/drawing/2014/main" id="{BC2820E1-7CE6-D1AF-485B-0069DF1BD497}"/>
              </a:ext>
            </a:extLst>
          </p:cNvPr>
          <p:cNvSpPr txBox="1"/>
          <p:nvPr/>
        </p:nvSpPr>
        <p:spPr>
          <a:xfrm>
            <a:off x="690771" y="796470"/>
            <a:ext cx="10810458" cy="1800493"/>
          </a:xfrm>
          <a:prstGeom prst="rect">
            <a:avLst/>
          </a:prstGeom>
          <a:solidFill>
            <a:schemeClr val="bg1">
              <a:lumMod val="95000"/>
            </a:schemeClr>
          </a:solidFill>
        </p:spPr>
        <p:txBody>
          <a:bodyPr wrap="square" rtlCol="0">
            <a:spAutoFit/>
          </a:bodyPr>
          <a:lstStyle/>
          <a:p>
            <a:pPr marL="285750" indent="-285750">
              <a:spcBef>
                <a:spcPts val="600"/>
              </a:spcBef>
              <a:buFont typeface="Wingdings" panose="05000000000000000000" pitchFamily="2" charset="2"/>
              <a:buChar char="l"/>
            </a:pPr>
            <a:r>
              <a:rPr lang="ja-JP" altLang="en-US" sz="1600" dirty="0"/>
              <a:t>メンバーとの役割分担が難しかった。班活動では各プログラムで「何を入力</a:t>
            </a:r>
            <a:r>
              <a:rPr lang="en-US" altLang="ja-JP" sz="1600" dirty="0"/>
              <a:t>/</a:t>
            </a:r>
            <a:r>
              <a:rPr lang="ja-JP" altLang="en-US" sz="1600" dirty="0"/>
              <a:t>出力とするのか」まで落とし込み、齟齬をなくしておく必要性を強く感じました。</a:t>
            </a:r>
            <a:endParaRPr lang="en-US" altLang="ja-JP" sz="1600" dirty="0"/>
          </a:p>
          <a:p>
            <a:pPr marL="285750" indent="-285750">
              <a:spcBef>
                <a:spcPts val="600"/>
              </a:spcBef>
              <a:buFont typeface="Wingdings" panose="05000000000000000000" pitchFamily="2" charset="2"/>
              <a:buChar char="l"/>
            </a:pPr>
            <a:r>
              <a:rPr lang="ja-JP" altLang="en-US" sz="1600" dirty="0"/>
              <a:t>最適なプロンプトを作ることは思っていたより難しい。今回</a:t>
            </a:r>
            <a:r>
              <a:rPr lang="en-US" altLang="ja-JP" sz="1600" dirty="0"/>
              <a:t>GPT</a:t>
            </a:r>
            <a:r>
              <a:rPr lang="ja-JP" altLang="en-US" sz="1600" dirty="0"/>
              <a:t>がエラーを頻発していたこともあり、使用するツールの安定性は非常に重要だと思った。</a:t>
            </a:r>
            <a:endParaRPr lang="en-US" altLang="ja-JP" sz="1600" dirty="0"/>
          </a:p>
          <a:p>
            <a:pPr marL="285750" indent="-285750">
              <a:spcBef>
                <a:spcPts val="600"/>
              </a:spcBef>
              <a:buFont typeface="Wingdings" panose="05000000000000000000" pitchFamily="2" charset="2"/>
              <a:buChar char="l"/>
            </a:pPr>
            <a:r>
              <a:rPr lang="ja-JP" altLang="en-US" sz="1600" dirty="0"/>
              <a:t>全体を通してアイデアからモックを作成する工程を学ぶことはできたが、実際に手を動かすことの大変さを感じた。</a:t>
            </a:r>
            <a:endParaRPr lang="en-US" altLang="ja-JP" sz="1600" dirty="0"/>
          </a:p>
          <a:p>
            <a:pPr marL="285750" indent="-285750">
              <a:spcBef>
                <a:spcPts val="600"/>
              </a:spcBef>
              <a:buFont typeface="Wingdings" panose="05000000000000000000" pitchFamily="2" charset="2"/>
              <a:buChar char="l"/>
            </a:pPr>
            <a:r>
              <a:rPr lang="ja-JP" altLang="en-US" sz="1600" dirty="0"/>
              <a:t>求められるレベルはどんどん高くなるが使わない知識がどんどん隅に追いやられていき今後の活動に一抹の不安。</a:t>
            </a:r>
            <a:endParaRPr kumimoji="1" lang="en-US" altLang="ja-JP" sz="1600" dirty="0"/>
          </a:p>
        </p:txBody>
      </p:sp>
      <p:sp>
        <p:nvSpPr>
          <p:cNvPr id="11" name="テキスト ボックス 10">
            <a:extLst>
              <a:ext uri="{FF2B5EF4-FFF2-40B4-BE49-F238E27FC236}">
                <a16:creationId xmlns:a16="http://schemas.microsoft.com/office/drawing/2014/main" id="{93603A0F-8B53-D479-955F-E0F0044ADF47}"/>
              </a:ext>
            </a:extLst>
          </p:cNvPr>
          <p:cNvSpPr txBox="1"/>
          <p:nvPr/>
        </p:nvSpPr>
        <p:spPr>
          <a:xfrm>
            <a:off x="690772" y="3839691"/>
            <a:ext cx="5150192" cy="2616101"/>
          </a:xfrm>
          <a:prstGeom prst="rect">
            <a:avLst/>
          </a:prstGeom>
          <a:solidFill>
            <a:schemeClr val="accent6">
              <a:lumMod val="20000"/>
              <a:lumOff val="80000"/>
            </a:schemeClr>
          </a:solidFill>
        </p:spPr>
        <p:txBody>
          <a:bodyPr wrap="square" rtlCol="0">
            <a:spAutoFit/>
          </a:bodyPr>
          <a:lstStyle/>
          <a:p>
            <a:pPr marL="285750" indent="-285750">
              <a:spcBef>
                <a:spcPts val="600"/>
              </a:spcBef>
              <a:buFont typeface="Wingdings" panose="05000000000000000000" pitchFamily="2" charset="2"/>
              <a:buChar char="ü"/>
            </a:pPr>
            <a:r>
              <a:rPr kumimoji="1" lang="ja-JP" altLang="en-US" sz="1600" dirty="0"/>
              <a:t>バックエンドからフロントエンドまで一通り手を動かして結び付けられた事が大変ではあったが自信になった。</a:t>
            </a:r>
            <a:endParaRPr kumimoji="1" lang="en-US" altLang="ja-JP" sz="1600" dirty="0"/>
          </a:p>
          <a:p>
            <a:pPr marL="285750" indent="-285750">
              <a:spcBef>
                <a:spcPts val="600"/>
              </a:spcBef>
              <a:buFont typeface="Wingdings" panose="05000000000000000000" pitchFamily="2" charset="2"/>
              <a:buChar char="ü"/>
            </a:pPr>
            <a:r>
              <a:rPr kumimoji="1" lang="ja-JP" altLang="en-US" sz="1600" dirty="0"/>
              <a:t>最初から全てを盛り込むより、</a:t>
            </a:r>
            <a:r>
              <a:rPr kumimoji="1" lang="en-US" altLang="ja-JP" sz="1600" dirty="0"/>
              <a:t>1</a:t>
            </a:r>
            <a:r>
              <a:rPr kumimoji="1" lang="ja-JP" altLang="en-US" sz="1600" dirty="0"/>
              <a:t>つずつ確認しながら進めることで、自分の望む形に近づけることが出来ると分かった。</a:t>
            </a:r>
          </a:p>
          <a:p>
            <a:pPr marL="285750" indent="-285750">
              <a:spcBef>
                <a:spcPts val="600"/>
              </a:spcBef>
              <a:buFont typeface="Wingdings" panose="05000000000000000000" pitchFamily="2" charset="2"/>
              <a:buChar char="ü"/>
            </a:pPr>
            <a:r>
              <a:rPr kumimoji="1" lang="ja-JP" altLang="en-US" sz="1600" dirty="0"/>
              <a:t>データ分析の時と同様、元データを確認＆調整することの重要性を再認識した。</a:t>
            </a:r>
            <a:endParaRPr kumimoji="1" lang="en-US" altLang="ja-JP" sz="1600" dirty="0"/>
          </a:p>
          <a:p>
            <a:pPr marL="285750" indent="-285750">
              <a:spcBef>
                <a:spcPts val="600"/>
              </a:spcBef>
              <a:buFont typeface="Wingdings" panose="05000000000000000000" pitchFamily="2" charset="2"/>
              <a:buChar char="ü"/>
            </a:pPr>
            <a:r>
              <a:rPr kumimoji="1" lang="ja-JP" altLang="en-US" sz="1600" dirty="0"/>
              <a:t>一連の流れと、チームビルディングの重要性を学ぶことができた。</a:t>
            </a:r>
            <a:endParaRPr kumimoji="1" lang="en-US" altLang="ja-JP" sz="1600" dirty="0"/>
          </a:p>
          <a:p>
            <a:pPr marL="285750" indent="-285750">
              <a:spcBef>
                <a:spcPts val="600"/>
              </a:spcBef>
              <a:buFont typeface="Wingdings" panose="05000000000000000000" pitchFamily="2" charset="2"/>
              <a:buChar char="ü"/>
            </a:pPr>
            <a:r>
              <a:rPr kumimoji="1" lang="ja-JP" altLang="en-US" sz="1600" dirty="0"/>
              <a:t>メンバーで役割分担ができた。</a:t>
            </a:r>
            <a:r>
              <a:rPr kumimoji="1" lang="en-US" altLang="ja-JP" sz="1600" dirty="0"/>
              <a:t>Web</a:t>
            </a:r>
            <a:r>
              <a:rPr kumimoji="1" lang="ja-JP" altLang="en-US" sz="1600" dirty="0"/>
              <a:t>アプリ構築の</a:t>
            </a:r>
            <a:r>
              <a:rPr lang="ja-JP" altLang="en-US" sz="1600" dirty="0"/>
              <a:t>流れ把握</a:t>
            </a:r>
            <a:endParaRPr kumimoji="1" lang="ja-JP" altLang="en-US" sz="1600" dirty="0"/>
          </a:p>
        </p:txBody>
      </p:sp>
      <p:sp>
        <p:nvSpPr>
          <p:cNvPr id="12" name="テキスト ボックス 11">
            <a:extLst>
              <a:ext uri="{FF2B5EF4-FFF2-40B4-BE49-F238E27FC236}">
                <a16:creationId xmlns:a16="http://schemas.microsoft.com/office/drawing/2014/main" id="{990A1C53-F9AF-874E-44E0-79F75720DE17}"/>
              </a:ext>
            </a:extLst>
          </p:cNvPr>
          <p:cNvSpPr txBox="1"/>
          <p:nvPr/>
        </p:nvSpPr>
        <p:spPr>
          <a:xfrm>
            <a:off x="6270173" y="3237342"/>
            <a:ext cx="5309117" cy="3600986"/>
          </a:xfrm>
          <a:prstGeom prst="rect">
            <a:avLst/>
          </a:prstGeom>
          <a:solidFill>
            <a:schemeClr val="accent5">
              <a:lumMod val="20000"/>
              <a:lumOff val="80000"/>
            </a:schemeClr>
          </a:solidFill>
        </p:spPr>
        <p:txBody>
          <a:bodyPr wrap="square">
            <a:spAutoFit/>
          </a:bodyPr>
          <a:lstStyle/>
          <a:p>
            <a:pPr marL="285750" indent="-285750">
              <a:spcBef>
                <a:spcPts val="600"/>
              </a:spcBef>
              <a:buFont typeface="Wingdings" panose="05000000000000000000" pitchFamily="2" charset="2"/>
              <a:buChar char="ü"/>
            </a:pPr>
            <a:r>
              <a:rPr lang="ja-JP" altLang="en-US" sz="1600" dirty="0"/>
              <a:t>デプロイや</a:t>
            </a:r>
            <a:r>
              <a:rPr lang="en-US" altLang="ja-JP" sz="1600" dirty="0"/>
              <a:t>GIT</a:t>
            </a:r>
            <a:r>
              <a:rPr lang="ja-JP" altLang="en-US" sz="1600" dirty="0"/>
              <a:t>の使用感等、</a:t>
            </a:r>
            <a:r>
              <a:rPr lang="en-US" altLang="ja-JP" sz="1600" dirty="0"/>
              <a:t>Python</a:t>
            </a:r>
            <a:r>
              <a:rPr lang="ja-JP" altLang="en-US" sz="1600" dirty="0"/>
              <a:t>以外の部分があまり定着していないため今後ものにしていきたいです。</a:t>
            </a:r>
            <a:endParaRPr lang="en-US" altLang="ja-JP" sz="1600" dirty="0"/>
          </a:p>
          <a:p>
            <a:pPr marL="285750" indent="-285750">
              <a:spcBef>
                <a:spcPts val="600"/>
              </a:spcBef>
              <a:buFont typeface="Wingdings" panose="05000000000000000000" pitchFamily="2" charset="2"/>
              <a:buChar char="ü"/>
            </a:pPr>
            <a:r>
              <a:rPr lang="en-US" altLang="ja-JP" sz="1600" dirty="0"/>
              <a:t>GPT</a:t>
            </a:r>
            <a:r>
              <a:rPr lang="ja-JP" altLang="en-US" sz="1600" dirty="0"/>
              <a:t>のエラーで検証しきれていない部分があるので、プロンプトを整理したい。</a:t>
            </a:r>
          </a:p>
          <a:p>
            <a:pPr marL="285750" indent="-285750">
              <a:spcBef>
                <a:spcPts val="600"/>
              </a:spcBef>
              <a:buFont typeface="Wingdings" panose="05000000000000000000" pitchFamily="2" charset="2"/>
              <a:buChar char="ü"/>
            </a:pPr>
            <a:r>
              <a:rPr lang="ja-JP" altLang="en-US" sz="1600" dirty="0"/>
              <a:t>自分が、アプリを作る部分についての理解があまりできていないと感じたので要勉強です。</a:t>
            </a:r>
            <a:endParaRPr lang="en-US" altLang="ja-JP" sz="1600" dirty="0"/>
          </a:p>
          <a:p>
            <a:pPr marL="285750" indent="-285750">
              <a:spcBef>
                <a:spcPts val="600"/>
              </a:spcBef>
              <a:buFont typeface="Wingdings" panose="05000000000000000000" pitchFamily="2" charset="2"/>
              <a:buChar char="ü"/>
            </a:pPr>
            <a:r>
              <a:rPr lang="en-US" altLang="ja-JP" sz="1600" b="0" i="0" dirty="0">
                <a:solidFill>
                  <a:srgbClr val="1D1C1D"/>
                </a:solidFill>
                <a:effectLst/>
                <a:latin typeface="NotoSansJP"/>
              </a:rPr>
              <a:t>Web</a:t>
            </a:r>
            <a:r>
              <a:rPr lang="ja-JP" altLang="en-US" sz="1600" b="0" i="0" dirty="0">
                <a:solidFill>
                  <a:srgbClr val="1D1C1D"/>
                </a:solidFill>
                <a:effectLst/>
                <a:latin typeface="NotoSansJP"/>
              </a:rPr>
              <a:t>アプリ作成における実装において、自分のみで手を動かして作成することは難しいのでこの発表以降できちんと振り返りをすべきと思っています。</a:t>
            </a:r>
            <a:br>
              <a:rPr lang="ja-JP" altLang="en-US" sz="1600" dirty="0"/>
            </a:br>
            <a:r>
              <a:rPr lang="ja-JP" altLang="en-US" sz="1600" b="0" i="0" dirty="0">
                <a:solidFill>
                  <a:srgbClr val="1D1C1D"/>
                </a:solidFill>
                <a:effectLst/>
                <a:latin typeface="NotoSansJP"/>
              </a:rPr>
              <a:t>アイデアをビジネスへ昇華におけるハードルの高さ（お金を払ってでも使いたいサービスと思わせることなど）を感じ、より深く検討が必要であった</a:t>
            </a:r>
            <a:endParaRPr lang="en-US" altLang="ja-JP" sz="1600" dirty="0"/>
          </a:p>
          <a:p>
            <a:pPr marL="285750" indent="-285750">
              <a:spcBef>
                <a:spcPts val="600"/>
              </a:spcBef>
              <a:buFont typeface="Wingdings" panose="05000000000000000000" pitchFamily="2" charset="2"/>
              <a:buChar char="ü"/>
            </a:pPr>
            <a:r>
              <a:rPr lang="ja-JP" altLang="en-US" sz="1600" dirty="0"/>
              <a:t>テック面ではデプロイや環境構築とビジネスサイドは課題</a:t>
            </a:r>
            <a:endParaRPr lang="en-US" altLang="ja-JP" sz="1600" dirty="0"/>
          </a:p>
        </p:txBody>
      </p:sp>
    </p:spTree>
    <p:extLst>
      <p:ext uri="{BB962C8B-B14F-4D97-AF65-F5344CB8AC3E}">
        <p14:creationId xmlns:p14="http://schemas.microsoft.com/office/powerpoint/2010/main" val="1032172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42744D-CEF5-68E9-6F05-CB999864FCB4}"/>
              </a:ext>
            </a:extLst>
          </p:cNvPr>
          <p:cNvSpPr>
            <a:spLocks noGrp="1"/>
          </p:cNvSpPr>
          <p:nvPr>
            <p:ph type="title"/>
          </p:nvPr>
        </p:nvSpPr>
        <p:spPr/>
        <p:txBody>
          <a:bodyPr/>
          <a:lstStyle/>
          <a:p>
            <a:r>
              <a:rPr lang="en-US" altLang="ja-JP" dirty="0"/>
              <a:t>appendix</a:t>
            </a:r>
            <a:endParaRPr lang="ja-JP" altLang="en-US" dirty="0"/>
          </a:p>
        </p:txBody>
      </p:sp>
      <p:sp>
        <p:nvSpPr>
          <p:cNvPr id="3" name="スライド番号プレースホルダー 2">
            <a:extLst>
              <a:ext uri="{FF2B5EF4-FFF2-40B4-BE49-F238E27FC236}">
                <a16:creationId xmlns:a16="http://schemas.microsoft.com/office/drawing/2014/main" id="{40165141-AE84-F9F2-3012-E83A1D55607F}"/>
              </a:ext>
            </a:extLst>
          </p:cNvPr>
          <p:cNvSpPr>
            <a:spLocks noGrp="1"/>
          </p:cNvSpPr>
          <p:nvPr>
            <p:ph type="sldNum" sz="quarter" idx="12"/>
          </p:nvPr>
        </p:nvSpPr>
        <p:spPr/>
        <p:txBody>
          <a:bodyPr/>
          <a:lstStyle/>
          <a:p>
            <a:fld id="{2D47C981-C9AC-4FB6-BDCE-186A5C2BF050}" type="slidenum">
              <a:rPr lang="ja-JP" altLang="en-US" smtClean="0"/>
              <a:pPr/>
              <a:t>19</a:t>
            </a:fld>
            <a:endParaRPr lang="ja-JP" altLang="en-US"/>
          </a:p>
        </p:txBody>
      </p:sp>
      <p:grpSp>
        <p:nvGrpSpPr>
          <p:cNvPr id="7" name="グループ化 6">
            <a:extLst>
              <a:ext uri="{FF2B5EF4-FFF2-40B4-BE49-F238E27FC236}">
                <a16:creationId xmlns:a16="http://schemas.microsoft.com/office/drawing/2014/main" id="{B8148787-73DB-CE84-6AE6-D76DED8BC55D}"/>
              </a:ext>
            </a:extLst>
          </p:cNvPr>
          <p:cNvGrpSpPr/>
          <p:nvPr/>
        </p:nvGrpSpPr>
        <p:grpSpPr>
          <a:xfrm>
            <a:off x="4465038" y="3429000"/>
            <a:ext cx="1989234" cy="2956203"/>
            <a:chOff x="5690050" y="624422"/>
            <a:chExt cx="2869944" cy="4276802"/>
          </a:xfrm>
        </p:grpSpPr>
        <p:pic>
          <p:nvPicPr>
            <p:cNvPr id="9" name="Picture 4" descr="アンパンマン 素材 背景 [47961675] | 完全無料画像検索のプリ画像">
              <a:extLst>
                <a:ext uri="{FF2B5EF4-FFF2-40B4-BE49-F238E27FC236}">
                  <a16:creationId xmlns:a16="http://schemas.microsoft.com/office/drawing/2014/main" id="{B68AE60C-5087-7BB4-8433-7909A27DB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895" y="1037005"/>
              <a:ext cx="2412099" cy="38642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6期_チームやわらかパン:">
              <a:extLst>
                <a:ext uri="{FF2B5EF4-FFF2-40B4-BE49-F238E27FC236}">
                  <a16:creationId xmlns:a16="http://schemas.microsoft.com/office/drawing/2014/main" id="{68F370EE-C198-A8E3-12B7-F26697611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050" y="624422"/>
              <a:ext cx="2649492" cy="26494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アンパンマン 素材 背景 [47961675] | 完全無料画像検索のプリ画像">
              <a:extLst>
                <a:ext uri="{FF2B5EF4-FFF2-40B4-BE49-F238E27FC236}">
                  <a16:creationId xmlns:a16="http://schemas.microsoft.com/office/drawing/2014/main" id="{31430B98-F6AB-BA83-9727-A9F084F8D1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050"/>
            <a:stretch/>
          </p:blipFill>
          <p:spPr bwMode="auto">
            <a:xfrm>
              <a:off x="6147895" y="1037005"/>
              <a:ext cx="2412099" cy="243253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テキスト ボックス 14">
            <a:extLst>
              <a:ext uri="{FF2B5EF4-FFF2-40B4-BE49-F238E27FC236}">
                <a16:creationId xmlns:a16="http://schemas.microsoft.com/office/drawing/2014/main" id="{7CD7EE05-0575-A1E5-538A-89424113BD6B}"/>
              </a:ext>
            </a:extLst>
          </p:cNvPr>
          <p:cNvSpPr txBox="1"/>
          <p:nvPr/>
        </p:nvSpPr>
        <p:spPr>
          <a:xfrm>
            <a:off x="4337367" y="2314130"/>
            <a:ext cx="2561920" cy="369332"/>
          </a:xfrm>
          <a:prstGeom prst="rect">
            <a:avLst/>
          </a:prstGeom>
          <a:noFill/>
        </p:spPr>
        <p:txBody>
          <a:bodyPr wrap="none" rtlCol="0">
            <a:spAutoFit/>
          </a:bodyPr>
          <a:lstStyle/>
          <a:p>
            <a:r>
              <a:rPr lang="ja-JP" altLang="en-US" dirty="0"/>
              <a:t>ここから先は参考資料だよ</a:t>
            </a:r>
            <a:endParaRPr kumimoji="1" lang="ja-JP" altLang="en-US" dirty="0"/>
          </a:p>
        </p:txBody>
      </p:sp>
    </p:spTree>
    <p:extLst>
      <p:ext uri="{BB962C8B-B14F-4D97-AF65-F5344CB8AC3E}">
        <p14:creationId xmlns:p14="http://schemas.microsoft.com/office/powerpoint/2010/main" val="141758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選択テーマ</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2</a:t>
            </a:fld>
            <a:endParaRPr kumimoji="1" lang="ja-JP" altLang="en-US"/>
          </a:p>
        </p:txBody>
      </p:sp>
      <p:grpSp>
        <p:nvGrpSpPr>
          <p:cNvPr id="25" name="グループ化 24">
            <a:extLst>
              <a:ext uri="{FF2B5EF4-FFF2-40B4-BE49-F238E27FC236}">
                <a16:creationId xmlns:a16="http://schemas.microsoft.com/office/drawing/2014/main" id="{BB1C21E3-72CF-9B60-48CA-B5EE7289A8A9}"/>
              </a:ext>
            </a:extLst>
          </p:cNvPr>
          <p:cNvGrpSpPr/>
          <p:nvPr/>
        </p:nvGrpSpPr>
        <p:grpSpPr>
          <a:xfrm>
            <a:off x="2041813" y="606465"/>
            <a:ext cx="8108373" cy="5645070"/>
            <a:chOff x="2626302" y="1013387"/>
            <a:chExt cx="6939396" cy="4831225"/>
          </a:xfrm>
        </p:grpSpPr>
        <p:pic>
          <p:nvPicPr>
            <p:cNvPr id="9" name="図 8">
              <a:extLst>
                <a:ext uri="{FF2B5EF4-FFF2-40B4-BE49-F238E27FC236}">
                  <a16:creationId xmlns:a16="http://schemas.microsoft.com/office/drawing/2014/main" id="{D6E145D0-30F4-6F61-B739-6CCF386669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2626302" y="1013387"/>
              <a:ext cx="6939396" cy="4831225"/>
            </a:xfrm>
            <a:prstGeom prst="rect">
              <a:avLst/>
            </a:prstGeom>
            <a:solidFill>
              <a:schemeClr val="tx1">
                <a:alpha val="49000"/>
              </a:schemeClr>
            </a:solidFill>
          </p:spPr>
        </p:pic>
        <p:pic>
          <p:nvPicPr>
            <p:cNvPr id="6" name="Picture 6" descr=":6期_チームやわらかパン:">
              <a:extLst>
                <a:ext uri="{FF2B5EF4-FFF2-40B4-BE49-F238E27FC236}">
                  <a16:creationId xmlns:a16="http://schemas.microsoft.com/office/drawing/2014/main" id="{5419F862-2383-5BCD-EEA2-88D7BB98CE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flipH="1">
              <a:off x="5047481" y="1143000"/>
              <a:ext cx="3600451" cy="4013524"/>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468A60A5-9732-5D8A-3E78-8E8A97D1A7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807560" y="3238110"/>
              <a:ext cx="3600450" cy="1733550"/>
            </a:xfrm>
            <a:prstGeom prst="rect">
              <a:avLst/>
            </a:prstGeom>
          </p:spPr>
        </p:pic>
        <p:sp>
          <p:nvSpPr>
            <p:cNvPr id="23" name="テキスト ボックス 22">
              <a:extLst>
                <a:ext uri="{FF2B5EF4-FFF2-40B4-BE49-F238E27FC236}">
                  <a16:creationId xmlns:a16="http://schemas.microsoft.com/office/drawing/2014/main" id="{C166E209-4013-5EF6-A0F0-3FEAB5353041}"/>
                </a:ext>
              </a:extLst>
            </p:cNvPr>
            <p:cNvSpPr txBox="1"/>
            <p:nvPr/>
          </p:nvSpPr>
          <p:spPr>
            <a:xfrm>
              <a:off x="2912084" y="2302543"/>
              <a:ext cx="6367830" cy="1501406"/>
            </a:xfrm>
            <a:prstGeom prst="rect">
              <a:avLst/>
            </a:prstGeom>
            <a:solidFill>
              <a:schemeClr val="tx1">
                <a:alpha val="53000"/>
              </a:schemeClr>
            </a:solidFill>
          </p:spPr>
          <p:txBody>
            <a:bodyPr wrap="square" rtlCol="0">
              <a:spAutoFit/>
            </a:bodyPr>
            <a:lstStyle/>
            <a:p>
              <a:r>
                <a:rPr kumimoji="1" lang="ja-JP" altLang="en-US" sz="6000" b="1" dirty="0">
                  <a:solidFill>
                    <a:schemeClr val="bg1"/>
                  </a:solidFill>
                  <a:latin typeface="UD デジタル 教科書体 NK-B" panose="02020700000000000000" pitchFamily="18" charset="-128"/>
                  <a:ea typeface="UD デジタル 教科書体 NK-B" panose="02020700000000000000" pitchFamily="18" charset="-128"/>
                </a:rPr>
                <a:t>やわらかパンと</a:t>
              </a:r>
              <a:endParaRPr kumimoji="1" lang="en-US" altLang="ja-JP" sz="6000" b="1" dirty="0">
                <a:solidFill>
                  <a:schemeClr val="bg1"/>
                </a:solidFill>
                <a:latin typeface="UD デジタル 教科書体 NK-B" panose="02020700000000000000" pitchFamily="18" charset="-128"/>
                <a:ea typeface="UD デジタル 教科書体 NK-B" panose="02020700000000000000" pitchFamily="18" charset="-128"/>
              </a:endParaRPr>
            </a:p>
            <a:p>
              <a:pPr algn="r"/>
              <a:r>
                <a:rPr lang="ja-JP" altLang="en-US" sz="4800" b="1" dirty="0">
                  <a:solidFill>
                    <a:schemeClr val="bg1"/>
                  </a:solidFill>
                  <a:latin typeface="UD デジタル 教科書体 NK-B" panose="02020700000000000000" pitchFamily="18" charset="-128"/>
                  <a:ea typeface="UD デジタル 教科書体 NK-B" panose="02020700000000000000" pitchFamily="18" charset="-128"/>
                </a:rPr>
                <a:t>駐車場検索アプリ</a:t>
              </a:r>
              <a:endParaRPr kumimoji="1" lang="ja-JP" altLang="en-US" sz="4800" b="1" dirty="0">
                <a:solidFill>
                  <a:schemeClr val="bg1"/>
                </a:solidFill>
                <a:latin typeface="UD デジタル 教科書体 NK-B" panose="02020700000000000000" pitchFamily="18" charset="-128"/>
                <a:ea typeface="UD デジタル 教科書体 NK-B" panose="02020700000000000000" pitchFamily="18" charset="-128"/>
              </a:endParaRPr>
            </a:p>
          </p:txBody>
        </p:sp>
      </p:grpSp>
    </p:spTree>
    <p:extLst>
      <p:ext uri="{BB962C8B-B14F-4D97-AF65-F5344CB8AC3E}">
        <p14:creationId xmlns:p14="http://schemas.microsoft.com/office/powerpoint/2010/main" val="3091370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アプリでできること（主要機能）</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20</a:t>
            </a:fld>
            <a:endParaRPr kumimoji="1" lang="ja-JP" altLang="en-US"/>
          </a:p>
        </p:txBody>
      </p:sp>
      <p:sp>
        <p:nvSpPr>
          <p:cNvPr id="4" name="テキスト ボックス 3">
            <a:extLst>
              <a:ext uri="{FF2B5EF4-FFF2-40B4-BE49-F238E27FC236}">
                <a16:creationId xmlns:a16="http://schemas.microsoft.com/office/drawing/2014/main" id="{43ADF174-0D6A-A0A9-77AF-4F493754E0FC}"/>
              </a:ext>
            </a:extLst>
          </p:cNvPr>
          <p:cNvSpPr txBox="1"/>
          <p:nvPr/>
        </p:nvSpPr>
        <p:spPr>
          <a:xfrm>
            <a:off x="1546419" y="825113"/>
            <a:ext cx="2023311"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現在地の情報</a:t>
            </a:r>
            <a:endParaRPr lang="en-US" altLang="ja-JP" sz="2000" dirty="0"/>
          </a:p>
          <a:p>
            <a:pPr marL="342900" indent="-342900">
              <a:buFont typeface="Arial" panose="020B0604020202020204" pitchFamily="34" charset="0"/>
              <a:buChar char="•"/>
            </a:pPr>
            <a:r>
              <a:rPr kumimoji="1" lang="ja-JP" altLang="en-US" sz="2000" dirty="0"/>
              <a:t>任意の目的地</a:t>
            </a:r>
            <a:endParaRPr lang="en-US" altLang="ja-JP" sz="2000" dirty="0"/>
          </a:p>
          <a:p>
            <a:pPr marL="342900" indent="-342900">
              <a:buFont typeface="Arial" panose="020B0604020202020204" pitchFamily="34" charset="0"/>
              <a:buChar char="•"/>
            </a:pPr>
            <a:r>
              <a:rPr kumimoji="1" lang="ja-JP" altLang="en-US" sz="2000" dirty="0"/>
              <a:t>停車時間</a:t>
            </a:r>
          </a:p>
        </p:txBody>
      </p:sp>
      <p:sp>
        <p:nvSpPr>
          <p:cNvPr id="6" name="テキスト ボックス 5">
            <a:extLst>
              <a:ext uri="{FF2B5EF4-FFF2-40B4-BE49-F238E27FC236}">
                <a16:creationId xmlns:a16="http://schemas.microsoft.com/office/drawing/2014/main" id="{52E2D434-E33F-8E97-0D67-4C277139A621}"/>
              </a:ext>
            </a:extLst>
          </p:cNvPr>
          <p:cNvSpPr txBox="1"/>
          <p:nvPr/>
        </p:nvSpPr>
        <p:spPr>
          <a:xfrm>
            <a:off x="7873666" y="3761565"/>
            <a:ext cx="2023311" cy="1323439"/>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駐車場の位置</a:t>
            </a:r>
            <a:endParaRPr lang="en-US" altLang="ja-JP" sz="2000" dirty="0"/>
          </a:p>
          <a:p>
            <a:pPr marL="342900" indent="-342900">
              <a:buFont typeface="Arial" panose="020B0604020202020204" pitchFamily="34" charset="0"/>
              <a:buChar char="•"/>
            </a:pPr>
            <a:r>
              <a:rPr lang="ja-JP" altLang="en-US" sz="2000" dirty="0"/>
              <a:t>空</a:t>
            </a:r>
            <a:r>
              <a:rPr lang="en-US" altLang="ja-JP" sz="2000" dirty="0"/>
              <a:t>/</a:t>
            </a:r>
            <a:r>
              <a:rPr lang="ja-JP" altLang="en-US" sz="2000" dirty="0"/>
              <a:t>満　情報</a:t>
            </a:r>
            <a:endParaRPr lang="en-US" altLang="ja-JP" sz="2000" dirty="0"/>
          </a:p>
          <a:p>
            <a:pPr marL="342900" indent="-342900">
              <a:buFont typeface="Arial" panose="020B0604020202020204" pitchFamily="34" charset="0"/>
              <a:buChar char="•"/>
            </a:pPr>
            <a:r>
              <a:rPr kumimoji="1" lang="ja-JP" altLang="en-US" sz="2000" dirty="0"/>
              <a:t>駐車場一覧</a:t>
            </a:r>
            <a:endParaRPr lang="en-US" altLang="ja-JP" sz="2000" dirty="0"/>
          </a:p>
          <a:p>
            <a:pPr marL="342900" indent="-342900">
              <a:buFont typeface="Arial" panose="020B0604020202020204" pitchFamily="34" charset="0"/>
              <a:buChar char="•"/>
            </a:pPr>
            <a:r>
              <a:rPr kumimoji="1" lang="ja-JP" altLang="en-US" sz="2000" dirty="0"/>
              <a:t>最安の駐車場</a:t>
            </a:r>
          </a:p>
        </p:txBody>
      </p:sp>
      <p:sp>
        <p:nvSpPr>
          <p:cNvPr id="7" name="テキスト ボックス 6">
            <a:extLst>
              <a:ext uri="{FF2B5EF4-FFF2-40B4-BE49-F238E27FC236}">
                <a16:creationId xmlns:a16="http://schemas.microsoft.com/office/drawing/2014/main" id="{4DB92D89-5AD7-722A-9C36-7F328ED440A9}"/>
              </a:ext>
            </a:extLst>
          </p:cNvPr>
          <p:cNvSpPr txBox="1"/>
          <p:nvPr/>
        </p:nvSpPr>
        <p:spPr>
          <a:xfrm>
            <a:off x="2593060" y="1752713"/>
            <a:ext cx="1117614" cy="369332"/>
          </a:xfrm>
          <a:prstGeom prst="rect">
            <a:avLst/>
          </a:prstGeom>
          <a:noFill/>
        </p:spPr>
        <p:txBody>
          <a:bodyPr wrap="none" rtlCol="0">
            <a:spAutoFit/>
          </a:bodyPr>
          <a:lstStyle/>
          <a:p>
            <a:r>
              <a:rPr kumimoji="1" lang="ja-JP" altLang="en-US" dirty="0"/>
              <a:t>を入れると</a:t>
            </a:r>
          </a:p>
        </p:txBody>
      </p:sp>
      <p:sp>
        <p:nvSpPr>
          <p:cNvPr id="8" name="テキスト ボックス 7">
            <a:extLst>
              <a:ext uri="{FF2B5EF4-FFF2-40B4-BE49-F238E27FC236}">
                <a16:creationId xmlns:a16="http://schemas.microsoft.com/office/drawing/2014/main" id="{863C611E-9124-5886-37BB-CD3C30117E2D}"/>
              </a:ext>
            </a:extLst>
          </p:cNvPr>
          <p:cNvSpPr txBox="1"/>
          <p:nvPr/>
        </p:nvSpPr>
        <p:spPr>
          <a:xfrm>
            <a:off x="8762565" y="5013443"/>
            <a:ext cx="1608133" cy="369332"/>
          </a:xfrm>
          <a:prstGeom prst="rect">
            <a:avLst/>
          </a:prstGeom>
          <a:noFill/>
        </p:spPr>
        <p:txBody>
          <a:bodyPr wrap="none" rtlCol="0">
            <a:spAutoFit/>
          </a:bodyPr>
          <a:lstStyle/>
          <a:p>
            <a:r>
              <a:rPr lang="ja-JP" altLang="en-US" dirty="0"/>
              <a:t>が表示される！</a:t>
            </a:r>
            <a:endParaRPr kumimoji="1" lang="ja-JP" altLang="en-US" dirty="0"/>
          </a:p>
        </p:txBody>
      </p:sp>
      <p:sp>
        <p:nvSpPr>
          <p:cNvPr id="13" name="左中かっこ 12">
            <a:extLst>
              <a:ext uri="{FF2B5EF4-FFF2-40B4-BE49-F238E27FC236}">
                <a16:creationId xmlns:a16="http://schemas.microsoft.com/office/drawing/2014/main" id="{6AE18B5B-6AE7-C729-0EAE-ED13731ECCA0}"/>
              </a:ext>
            </a:extLst>
          </p:cNvPr>
          <p:cNvSpPr/>
          <p:nvPr/>
        </p:nvSpPr>
        <p:spPr>
          <a:xfrm>
            <a:off x="3819014" y="1135546"/>
            <a:ext cx="255412" cy="1452542"/>
          </a:xfrm>
          <a:prstGeom prst="leftBrace">
            <a:avLst>
              <a:gd name="adj1" fmla="val 30565"/>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pic>
        <p:nvPicPr>
          <p:cNvPr id="11" name="図 10">
            <a:extLst>
              <a:ext uri="{FF2B5EF4-FFF2-40B4-BE49-F238E27FC236}">
                <a16:creationId xmlns:a16="http://schemas.microsoft.com/office/drawing/2014/main" id="{EA7C0478-AA4C-1684-0706-258FFBC8CAAE}"/>
              </a:ext>
            </a:extLst>
          </p:cNvPr>
          <p:cNvPicPr>
            <a:picLocks noChangeAspect="1"/>
          </p:cNvPicPr>
          <p:nvPr/>
        </p:nvPicPr>
        <p:blipFill>
          <a:blip r:embed="rId2"/>
          <a:stretch>
            <a:fillRect/>
          </a:stretch>
        </p:blipFill>
        <p:spPr>
          <a:xfrm>
            <a:off x="4144398" y="444804"/>
            <a:ext cx="3353210" cy="5646778"/>
          </a:xfrm>
          <a:prstGeom prst="rect">
            <a:avLst/>
          </a:prstGeom>
        </p:spPr>
      </p:pic>
      <p:sp>
        <p:nvSpPr>
          <p:cNvPr id="12" name="左中かっこ 11">
            <a:extLst>
              <a:ext uri="{FF2B5EF4-FFF2-40B4-BE49-F238E27FC236}">
                <a16:creationId xmlns:a16="http://schemas.microsoft.com/office/drawing/2014/main" id="{17D0FAD9-2F25-1569-3133-BBCB4596ACF7}"/>
              </a:ext>
            </a:extLst>
          </p:cNvPr>
          <p:cNvSpPr/>
          <p:nvPr/>
        </p:nvSpPr>
        <p:spPr>
          <a:xfrm rot="10800000">
            <a:off x="7469509" y="2789622"/>
            <a:ext cx="255412" cy="3301959"/>
          </a:xfrm>
          <a:prstGeom prst="leftBrace">
            <a:avLst>
              <a:gd name="adj1" fmla="val 30565"/>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930112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837F1-D588-95C0-4AA0-52825B734FAF}"/>
              </a:ext>
            </a:extLst>
          </p:cNvPr>
          <p:cNvSpPr>
            <a:spLocks noGrp="1"/>
          </p:cNvSpPr>
          <p:nvPr>
            <p:ph type="title"/>
          </p:nvPr>
        </p:nvSpPr>
        <p:spPr/>
        <p:txBody>
          <a:bodyPr/>
          <a:lstStyle/>
          <a:p>
            <a:r>
              <a:rPr kumimoji="1" lang="ja-JP" altLang="en-US" dirty="0"/>
              <a:t>参考）本アイデアからビジネスプランを検討</a:t>
            </a:r>
          </a:p>
        </p:txBody>
      </p:sp>
      <p:sp>
        <p:nvSpPr>
          <p:cNvPr id="3" name="スライド番号プレースホルダー 2">
            <a:extLst>
              <a:ext uri="{FF2B5EF4-FFF2-40B4-BE49-F238E27FC236}">
                <a16:creationId xmlns:a16="http://schemas.microsoft.com/office/drawing/2014/main" id="{3C6A5606-5959-5D0B-61BA-C1FF0A097A39}"/>
              </a:ext>
            </a:extLst>
          </p:cNvPr>
          <p:cNvSpPr>
            <a:spLocks noGrp="1"/>
          </p:cNvSpPr>
          <p:nvPr>
            <p:ph type="sldNum" sz="quarter" idx="12"/>
          </p:nvPr>
        </p:nvSpPr>
        <p:spPr>
          <a:xfrm>
            <a:off x="11109266" y="6492875"/>
            <a:ext cx="1001843" cy="365125"/>
          </a:xfrm>
        </p:spPr>
        <p:txBody>
          <a:bodyPr/>
          <a:lstStyle/>
          <a:p>
            <a:fld id="{2D47C981-C9AC-4FB6-BDCE-186A5C2BF050}" type="slidenum">
              <a:rPr lang="ja-JP" altLang="en-US" smtClean="0"/>
              <a:pPr/>
              <a:t>21</a:t>
            </a:fld>
            <a:endParaRPr lang="ja-JP" altLang="en-US"/>
          </a:p>
        </p:txBody>
      </p:sp>
      <p:sp>
        <p:nvSpPr>
          <p:cNvPr id="10" name="テキスト ボックス 9">
            <a:extLst>
              <a:ext uri="{FF2B5EF4-FFF2-40B4-BE49-F238E27FC236}">
                <a16:creationId xmlns:a16="http://schemas.microsoft.com/office/drawing/2014/main" id="{6DE5A17B-597E-9463-00E8-713F81FE8694}"/>
              </a:ext>
            </a:extLst>
          </p:cNvPr>
          <p:cNvSpPr txBox="1"/>
          <p:nvPr/>
        </p:nvSpPr>
        <p:spPr>
          <a:xfrm>
            <a:off x="404489" y="664234"/>
            <a:ext cx="11085896" cy="369332"/>
          </a:xfrm>
          <a:prstGeom prst="rect">
            <a:avLst/>
          </a:prstGeom>
          <a:noFill/>
        </p:spPr>
        <p:txBody>
          <a:bodyPr wrap="square" rtlCol="0">
            <a:spAutoFit/>
          </a:bodyPr>
          <a:lstStyle/>
          <a:p>
            <a:r>
              <a:rPr kumimoji="1" lang="ja-JP" altLang="en-US" dirty="0"/>
              <a:t>ビジネスプランの解像度を高める「ビジネスデザインスプリント」という考え方を用いて検討の第一歩を始めてみました。</a:t>
            </a:r>
          </a:p>
        </p:txBody>
      </p:sp>
      <p:pic>
        <p:nvPicPr>
          <p:cNvPr id="11" name="図 10">
            <a:extLst>
              <a:ext uri="{FF2B5EF4-FFF2-40B4-BE49-F238E27FC236}">
                <a16:creationId xmlns:a16="http://schemas.microsoft.com/office/drawing/2014/main" id="{EB6A47A0-C447-FBD1-0A06-BB4BD5925676}"/>
              </a:ext>
            </a:extLst>
          </p:cNvPr>
          <p:cNvPicPr>
            <a:picLocks noChangeAspect="1"/>
          </p:cNvPicPr>
          <p:nvPr/>
        </p:nvPicPr>
        <p:blipFill rotWithShape="1">
          <a:blip r:embed="rId2"/>
          <a:srcRect t="17647" b="16477"/>
          <a:stretch/>
        </p:blipFill>
        <p:spPr>
          <a:xfrm>
            <a:off x="646028" y="1391386"/>
            <a:ext cx="4523557" cy="1564480"/>
          </a:xfrm>
          <a:prstGeom prst="rect">
            <a:avLst/>
          </a:prstGeom>
          <a:ln w="19050">
            <a:solidFill>
              <a:schemeClr val="bg1">
                <a:lumMod val="50000"/>
              </a:schemeClr>
            </a:solidFill>
          </a:ln>
        </p:spPr>
      </p:pic>
      <p:pic>
        <p:nvPicPr>
          <p:cNvPr id="12" name="図 11">
            <a:extLst>
              <a:ext uri="{FF2B5EF4-FFF2-40B4-BE49-F238E27FC236}">
                <a16:creationId xmlns:a16="http://schemas.microsoft.com/office/drawing/2014/main" id="{315522F8-0C55-4DAB-8A8B-590A4F78A97E}"/>
              </a:ext>
            </a:extLst>
          </p:cNvPr>
          <p:cNvPicPr>
            <a:picLocks noChangeAspect="1"/>
          </p:cNvPicPr>
          <p:nvPr/>
        </p:nvPicPr>
        <p:blipFill>
          <a:blip r:embed="rId3"/>
          <a:stretch>
            <a:fillRect/>
          </a:stretch>
        </p:blipFill>
        <p:spPr>
          <a:xfrm>
            <a:off x="3374148" y="2420414"/>
            <a:ext cx="4523556" cy="1975911"/>
          </a:xfrm>
          <a:prstGeom prst="rect">
            <a:avLst/>
          </a:prstGeom>
          <a:ln w="19050">
            <a:solidFill>
              <a:schemeClr val="bg1">
                <a:lumMod val="50000"/>
              </a:schemeClr>
            </a:solidFill>
          </a:ln>
        </p:spPr>
      </p:pic>
      <p:pic>
        <p:nvPicPr>
          <p:cNvPr id="9" name="図 8">
            <a:extLst>
              <a:ext uri="{FF2B5EF4-FFF2-40B4-BE49-F238E27FC236}">
                <a16:creationId xmlns:a16="http://schemas.microsoft.com/office/drawing/2014/main" id="{46EEC878-776E-8E4F-B7B4-D589BE72444E}"/>
              </a:ext>
            </a:extLst>
          </p:cNvPr>
          <p:cNvPicPr>
            <a:picLocks noChangeAspect="1"/>
          </p:cNvPicPr>
          <p:nvPr/>
        </p:nvPicPr>
        <p:blipFill>
          <a:blip r:embed="rId4"/>
          <a:stretch>
            <a:fillRect/>
          </a:stretch>
        </p:blipFill>
        <p:spPr>
          <a:xfrm>
            <a:off x="6556454" y="3755458"/>
            <a:ext cx="4933931" cy="2251769"/>
          </a:xfrm>
          <a:prstGeom prst="rect">
            <a:avLst/>
          </a:prstGeom>
          <a:ln w="19050">
            <a:solidFill>
              <a:schemeClr val="bg1">
                <a:lumMod val="50000"/>
              </a:schemeClr>
            </a:solidFill>
          </a:ln>
        </p:spPr>
      </p:pic>
      <p:sp>
        <p:nvSpPr>
          <p:cNvPr id="15" name="吹き出し: 角を丸めた四角形 14">
            <a:extLst>
              <a:ext uri="{FF2B5EF4-FFF2-40B4-BE49-F238E27FC236}">
                <a16:creationId xmlns:a16="http://schemas.microsoft.com/office/drawing/2014/main" id="{0AA3E821-0710-BC4C-258B-6B75CBFB26AC}"/>
              </a:ext>
            </a:extLst>
          </p:cNvPr>
          <p:cNvSpPr/>
          <p:nvPr/>
        </p:nvSpPr>
        <p:spPr>
          <a:xfrm>
            <a:off x="878941" y="4542974"/>
            <a:ext cx="2933934" cy="1564480"/>
          </a:xfrm>
          <a:prstGeom prst="wedgeRoundRectCallout">
            <a:avLst>
              <a:gd name="adj1" fmla="val 49447"/>
              <a:gd name="adj2" fmla="val -89954"/>
              <a:gd name="adj3" fmla="val 16667"/>
            </a:avLst>
          </a:prstGeom>
          <a:solidFill>
            <a:schemeClr val="bg1">
              <a:alpha val="42000"/>
            </a:schemeClr>
          </a:solid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 name="図 13">
            <a:extLst>
              <a:ext uri="{FF2B5EF4-FFF2-40B4-BE49-F238E27FC236}">
                <a16:creationId xmlns:a16="http://schemas.microsoft.com/office/drawing/2014/main" id="{67D71643-4B0C-DA8D-1627-86C6EEF48B3B}"/>
              </a:ext>
            </a:extLst>
          </p:cNvPr>
          <p:cNvPicPr>
            <a:picLocks noChangeAspect="1"/>
          </p:cNvPicPr>
          <p:nvPr/>
        </p:nvPicPr>
        <p:blipFill rotWithShape="1">
          <a:blip r:embed="rId5"/>
          <a:srcRect b="4626"/>
          <a:stretch/>
        </p:blipFill>
        <p:spPr>
          <a:xfrm>
            <a:off x="1084537" y="4630345"/>
            <a:ext cx="2522742" cy="1353088"/>
          </a:xfrm>
          <a:prstGeom prst="rect">
            <a:avLst/>
          </a:prstGeom>
          <a:ln w="19050">
            <a:noFill/>
          </a:ln>
        </p:spPr>
      </p:pic>
      <p:sp>
        <p:nvSpPr>
          <p:cNvPr id="16" name="吹き出し: 角を丸めた四角形 15">
            <a:extLst>
              <a:ext uri="{FF2B5EF4-FFF2-40B4-BE49-F238E27FC236}">
                <a16:creationId xmlns:a16="http://schemas.microsoft.com/office/drawing/2014/main" id="{F2601762-93CB-4E7D-1A54-9D1927DEE900}"/>
              </a:ext>
            </a:extLst>
          </p:cNvPr>
          <p:cNvSpPr/>
          <p:nvPr/>
        </p:nvSpPr>
        <p:spPr>
          <a:xfrm>
            <a:off x="8468630" y="1391386"/>
            <a:ext cx="2933934" cy="1564480"/>
          </a:xfrm>
          <a:prstGeom prst="wedgeRoundRectCallout">
            <a:avLst>
              <a:gd name="adj1" fmla="val -160485"/>
              <a:gd name="adj2" fmla="val 82081"/>
              <a:gd name="adj3" fmla="val 16667"/>
            </a:avLst>
          </a:prstGeom>
          <a:solidFill>
            <a:schemeClr val="bg1">
              <a:alpha val="10000"/>
            </a:schemeClr>
          </a:solidFill>
          <a:ln>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F1ECEBEE-E410-DB8F-F2EA-4B05E0BCADD6}"/>
              </a:ext>
            </a:extLst>
          </p:cNvPr>
          <p:cNvPicPr>
            <a:picLocks noChangeAspect="1"/>
          </p:cNvPicPr>
          <p:nvPr/>
        </p:nvPicPr>
        <p:blipFill>
          <a:blip r:embed="rId6"/>
          <a:stretch>
            <a:fillRect/>
          </a:stretch>
        </p:blipFill>
        <p:spPr>
          <a:xfrm>
            <a:off x="8601910" y="1467556"/>
            <a:ext cx="2667373" cy="1412139"/>
          </a:xfrm>
          <a:prstGeom prst="rect">
            <a:avLst/>
          </a:prstGeom>
        </p:spPr>
      </p:pic>
      <p:sp>
        <p:nvSpPr>
          <p:cNvPr id="19" name="正方形/長方形 18">
            <a:extLst>
              <a:ext uri="{FF2B5EF4-FFF2-40B4-BE49-F238E27FC236}">
                <a16:creationId xmlns:a16="http://schemas.microsoft.com/office/drawing/2014/main" id="{3753408E-D8D2-B92B-19A6-CE61B6B407AF}"/>
              </a:ext>
            </a:extLst>
          </p:cNvPr>
          <p:cNvSpPr/>
          <p:nvPr/>
        </p:nvSpPr>
        <p:spPr>
          <a:xfrm>
            <a:off x="6452558" y="4561871"/>
            <a:ext cx="3010619" cy="74501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7255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4B26371E-4F8C-E502-EFA1-90E0BEBCAD9E}"/>
              </a:ext>
            </a:extLst>
          </p:cNvPr>
          <p:cNvSpPr/>
          <p:nvPr/>
        </p:nvSpPr>
        <p:spPr>
          <a:xfrm>
            <a:off x="6954080" y="2923697"/>
            <a:ext cx="4095356" cy="312666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参考）市場での競争優位性</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22</a:t>
            </a:fld>
            <a:endParaRPr kumimoji="1" lang="ja-JP" altLang="en-US"/>
          </a:p>
        </p:txBody>
      </p:sp>
      <p:pic>
        <p:nvPicPr>
          <p:cNvPr id="10" name="図 9">
            <a:extLst>
              <a:ext uri="{FF2B5EF4-FFF2-40B4-BE49-F238E27FC236}">
                <a16:creationId xmlns:a16="http://schemas.microsoft.com/office/drawing/2014/main" id="{8A815A98-7ED0-AFC0-E465-D204786BB85E}"/>
              </a:ext>
            </a:extLst>
          </p:cNvPr>
          <p:cNvPicPr>
            <a:picLocks noChangeAspect="1"/>
          </p:cNvPicPr>
          <p:nvPr/>
        </p:nvPicPr>
        <p:blipFill>
          <a:blip r:embed="rId2"/>
          <a:stretch>
            <a:fillRect/>
          </a:stretch>
        </p:blipFill>
        <p:spPr>
          <a:xfrm>
            <a:off x="1190631" y="1983119"/>
            <a:ext cx="4095356" cy="2416260"/>
          </a:xfrm>
          <a:prstGeom prst="rect">
            <a:avLst/>
          </a:prstGeom>
        </p:spPr>
      </p:pic>
      <p:sp>
        <p:nvSpPr>
          <p:cNvPr id="11" name="十字形 10">
            <a:extLst>
              <a:ext uri="{FF2B5EF4-FFF2-40B4-BE49-F238E27FC236}">
                <a16:creationId xmlns:a16="http://schemas.microsoft.com/office/drawing/2014/main" id="{8B6EEE65-0A0C-80D6-6D8F-5567D283BA44}"/>
              </a:ext>
            </a:extLst>
          </p:cNvPr>
          <p:cNvSpPr/>
          <p:nvPr/>
        </p:nvSpPr>
        <p:spPr>
          <a:xfrm rot="2551576">
            <a:off x="5626419" y="3410586"/>
            <a:ext cx="939161" cy="952731"/>
          </a:xfrm>
          <a:prstGeom prst="plus">
            <a:avLst>
              <a:gd name="adj" fmla="val 4294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671C0512-4FE1-990A-0205-63B92ECBB340}"/>
              </a:ext>
            </a:extLst>
          </p:cNvPr>
          <p:cNvSpPr txBox="1"/>
          <p:nvPr/>
        </p:nvSpPr>
        <p:spPr>
          <a:xfrm>
            <a:off x="2320403" y="4467768"/>
            <a:ext cx="1777041" cy="523220"/>
          </a:xfrm>
          <a:prstGeom prst="rect">
            <a:avLst/>
          </a:prstGeom>
          <a:noFill/>
        </p:spPr>
        <p:txBody>
          <a:bodyPr wrap="square" rtlCol="0">
            <a:spAutoFit/>
          </a:bodyPr>
          <a:lstStyle/>
          <a:p>
            <a:pPr algn="ctr"/>
            <a:r>
              <a:rPr kumimoji="1" lang="ja-JP" altLang="en-US" sz="1400" dirty="0"/>
              <a:t>事前検索</a:t>
            </a:r>
            <a:endParaRPr kumimoji="1" lang="en-US" altLang="ja-JP" sz="1400" dirty="0"/>
          </a:p>
          <a:p>
            <a:pPr algn="ctr"/>
            <a:r>
              <a:rPr lang="ja-JP" altLang="en-US" sz="1400" dirty="0"/>
              <a:t>料金比較アプリ</a:t>
            </a:r>
            <a:endParaRPr kumimoji="1" lang="ja-JP" altLang="en-US" sz="1400" dirty="0"/>
          </a:p>
        </p:txBody>
      </p:sp>
      <p:pic>
        <p:nvPicPr>
          <p:cNvPr id="13" name="図 12">
            <a:extLst>
              <a:ext uri="{FF2B5EF4-FFF2-40B4-BE49-F238E27FC236}">
                <a16:creationId xmlns:a16="http://schemas.microsoft.com/office/drawing/2014/main" id="{98F36D0D-DC3A-5016-3BEC-1D3306E00AB4}"/>
              </a:ext>
            </a:extLst>
          </p:cNvPr>
          <p:cNvPicPr>
            <a:picLocks noChangeAspect="1"/>
          </p:cNvPicPr>
          <p:nvPr/>
        </p:nvPicPr>
        <p:blipFill rotWithShape="1">
          <a:blip r:embed="rId3"/>
          <a:srcRect b="17014"/>
          <a:stretch/>
        </p:blipFill>
        <p:spPr>
          <a:xfrm>
            <a:off x="7137830" y="3045580"/>
            <a:ext cx="2584317" cy="1353799"/>
          </a:xfrm>
          <a:prstGeom prst="rect">
            <a:avLst/>
          </a:prstGeom>
        </p:spPr>
      </p:pic>
      <p:pic>
        <p:nvPicPr>
          <p:cNvPr id="14" name="図 13">
            <a:extLst>
              <a:ext uri="{FF2B5EF4-FFF2-40B4-BE49-F238E27FC236}">
                <a16:creationId xmlns:a16="http://schemas.microsoft.com/office/drawing/2014/main" id="{07DC5A22-7914-A4AD-A0B4-E9248D339983}"/>
              </a:ext>
            </a:extLst>
          </p:cNvPr>
          <p:cNvPicPr>
            <a:picLocks noChangeAspect="1"/>
          </p:cNvPicPr>
          <p:nvPr/>
        </p:nvPicPr>
        <p:blipFill>
          <a:blip r:embed="rId4"/>
          <a:stretch>
            <a:fillRect/>
          </a:stretch>
        </p:blipFill>
        <p:spPr>
          <a:xfrm>
            <a:off x="7645314" y="4518412"/>
            <a:ext cx="3262164" cy="1353798"/>
          </a:xfrm>
          <a:prstGeom prst="rect">
            <a:avLst/>
          </a:prstGeom>
        </p:spPr>
      </p:pic>
      <p:sp>
        <p:nvSpPr>
          <p:cNvPr id="15" name="テキスト ボックス 14">
            <a:extLst>
              <a:ext uri="{FF2B5EF4-FFF2-40B4-BE49-F238E27FC236}">
                <a16:creationId xmlns:a16="http://schemas.microsoft.com/office/drawing/2014/main" id="{944256F8-65C3-6D07-59D4-F3E3EB32E9B5}"/>
              </a:ext>
            </a:extLst>
          </p:cNvPr>
          <p:cNvSpPr txBox="1"/>
          <p:nvPr/>
        </p:nvSpPr>
        <p:spPr>
          <a:xfrm>
            <a:off x="8015300" y="2382060"/>
            <a:ext cx="2118832" cy="523220"/>
          </a:xfrm>
          <a:prstGeom prst="rect">
            <a:avLst/>
          </a:prstGeom>
          <a:noFill/>
        </p:spPr>
        <p:txBody>
          <a:bodyPr wrap="square" rtlCol="0">
            <a:spAutoFit/>
          </a:bodyPr>
          <a:lstStyle/>
          <a:p>
            <a:pPr algn="ctr"/>
            <a:r>
              <a:rPr lang="ja-JP" altLang="en-US" sz="1400" dirty="0"/>
              <a:t>各社提供の</a:t>
            </a:r>
            <a:br>
              <a:rPr lang="en-US" altLang="ja-JP" sz="1400" dirty="0"/>
            </a:br>
            <a:r>
              <a:rPr kumimoji="1" lang="ja-JP" altLang="en-US" sz="1400" dirty="0"/>
              <a:t>リアルタイム検索アプリ</a:t>
            </a:r>
          </a:p>
        </p:txBody>
      </p:sp>
      <p:sp>
        <p:nvSpPr>
          <p:cNvPr id="6" name="テキスト ボックス 5">
            <a:extLst>
              <a:ext uri="{FF2B5EF4-FFF2-40B4-BE49-F238E27FC236}">
                <a16:creationId xmlns:a16="http://schemas.microsoft.com/office/drawing/2014/main" id="{8DAE381D-90C0-AF61-91E6-FC74C37FAB47}"/>
              </a:ext>
            </a:extLst>
          </p:cNvPr>
          <p:cNvSpPr txBox="1"/>
          <p:nvPr/>
        </p:nvSpPr>
        <p:spPr>
          <a:xfrm>
            <a:off x="404488" y="664234"/>
            <a:ext cx="11209435" cy="646331"/>
          </a:xfrm>
          <a:prstGeom prst="rect">
            <a:avLst/>
          </a:prstGeom>
          <a:noFill/>
        </p:spPr>
        <p:txBody>
          <a:bodyPr wrap="square" rtlCol="0">
            <a:spAutoFit/>
          </a:bodyPr>
          <a:lstStyle/>
          <a:p>
            <a:r>
              <a:rPr kumimoji="1" lang="ja-JP" altLang="en-US" dirty="0"/>
              <a:t>既存の駐車場アプリは「料金比較」「リアルタイム検索」の単独でのサービスは存在するが、両方の特徴を組み合わせたサービスは他にはなく、独自の価値を提供いたします。</a:t>
            </a:r>
          </a:p>
        </p:txBody>
      </p:sp>
      <p:sp>
        <p:nvSpPr>
          <p:cNvPr id="19" name="テキスト ボックス 18">
            <a:extLst>
              <a:ext uri="{FF2B5EF4-FFF2-40B4-BE49-F238E27FC236}">
                <a16:creationId xmlns:a16="http://schemas.microsoft.com/office/drawing/2014/main" id="{11352A59-07F9-B652-7B2F-30037B013A7C}"/>
              </a:ext>
            </a:extLst>
          </p:cNvPr>
          <p:cNvSpPr txBox="1"/>
          <p:nvPr/>
        </p:nvSpPr>
        <p:spPr>
          <a:xfrm>
            <a:off x="532150" y="1570213"/>
            <a:ext cx="6094520" cy="338554"/>
          </a:xfrm>
          <a:prstGeom prst="rect">
            <a:avLst/>
          </a:prstGeom>
          <a:noFill/>
        </p:spPr>
        <p:txBody>
          <a:bodyPr wrap="square">
            <a:spAutoFit/>
          </a:bodyPr>
          <a:lstStyle/>
          <a:p>
            <a:r>
              <a:rPr kumimoji="1" lang="en-US" altLang="ja-JP" sz="1600" b="1" dirty="0"/>
              <a:t>【</a:t>
            </a:r>
            <a:r>
              <a:rPr kumimoji="1" lang="ja-JP" altLang="en-US" sz="1600" b="1" dirty="0"/>
              <a:t>既存の駐車場アプリ</a:t>
            </a:r>
            <a:r>
              <a:rPr kumimoji="1" lang="en-US" altLang="ja-JP" sz="1600" b="1" dirty="0"/>
              <a:t>】</a:t>
            </a:r>
            <a:endParaRPr lang="ja-JP" altLang="en-US" sz="1600" b="1" dirty="0"/>
          </a:p>
        </p:txBody>
      </p:sp>
    </p:spTree>
    <p:extLst>
      <p:ext uri="{BB962C8B-B14F-4D97-AF65-F5344CB8AC3E}">
        <p14:creationId xmlns:p14="http://schemas.microsoft.com/office/powerpoint/2010/main" val="3867182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ストーリー</a:t>
            </a:r>
            <a:r>
              <a:rPr lang="en-US" altLang="ja-JP" dirty="0"/>
              <a:t>/</a:t>
            </a:r>
            <a:r>
              <a:rPr lang="ja-JP" altLang="en-US" dirty="0"/>
              <a:t>ターゲット</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3</a:t>
            </a:fld>
            <a:endParaRPr kumimoji="1" lang="ja-JP" altLang="en-US"/>
          </a:p>
        </p:txBody>
      </p:sp>
      <p:sp>
        <p:nvSpPr>
          <p:cNvPr id="5" name="テキスト ボックス 4">
            <a:extLst>
              <a:ext uri="{FF2B5EF4-FFF2-40B4-BE49-F238E27FC236}">
                <a16:creationId xmlns:a16="http://schemas.microsoft.com/office/drawing/2014/main" id="{BAC32A48-31DD-4761-0098-3F0F98334230}"/>
              </a:ext>
            </a:extLst>
          </p:cNvPr>
          <p:cNvSpPr txBox="1"/>
          <p:nvPr/>
        </p:nvSpPr>
        <p:spPr>
          <a:xfrm>
            <a:off x="1004245" y="908513"/>
            <a:ext cx="10536930" cy="4001095"/>
          </a:xfrm>
          <a:prstGeom prst="rect">
            <a:avLst/>
          </a:prstGeom>
          <a:noFill/>
        </p:spPr>
        <p:txBody>
          <a:bodyPr wrap="square">
            <a:spAutoFit/>
          </a:bodyPr>
          <a:lstStyle/>
          <a:p>
            <a:pPr algn="l"/>
            <a:r>
              <a:rPr lang="ja-JP" altLang="en-US" b="0" i="0" dirty="0">
                <a:solidFill>
                  <a:srgbClr val="343541"/>
                </a:solidFill>
                <a:effectLst/>
                <a:latin typeface="Söhne"/>
              </a:rPr>
              <a:t>いつも通りの平和な日、 突然現れたバイキンマンがやわパンマンから水分を奪い、大ピンチに！ </a:t>
            </a:r>
            <a:endParaRPr lang="en-US" altLang="ja-JP" b="0" i="0" dirty="0">
              <a:solidFill>
                <a:srgbClr val="343541"/>
              </a:solidFill>
              <a:effectLst/>
              <a:latin typeface="Söhne"/>
            </a:endParaRPr>
          </a:p>
          <a:p>
            <a:pPr algn="l"/>
            <a:endParaRPr lang="en-US" altLang="ja-JP" dirty="0">
              <a:solidFill>
                <a:srgbClr val="343541"/>
              </a:solidFill>
              <a:latin typeface="Söhne"/>
            </a:endParaRPr>
          </a:p>
          <a:p>
            <a:pPr algn="l"/>
            <a:endParaRPr lang="en-US" altLang="ja-JP" dirty="0">
              <a:solidFill>
                <a:srgbClr val="343541"/>
              </a:solidFill>
              <a:latin typeface="Söhne"/>
            </a:endParaRPr>
          </a:p>
          <a:p>
            <a:pPr algn="l"/>
            <a:r>
              <a:rPr lang="ja-JP" altLang="en-US" dirty="0">
                <a:solidFill>
                  <a:srgbClr val="343541"/>
                </a:solidFill>
                <a:latin typeface="Söhne"/>
              </a:rPr>
              <a:t>ブ</a:t>
            </a:r>
            <a:r>
              <a:rPr lang="ja-JP" altLang="en-US" b="0" i="0" dirty="0">
                <a:solidFill>
                  <a:srgbClr val="343541"/>
                </a:solidFill>
                <a:effectLst/>
                <a:latin typeface="Söhne"/>
              </a:rPr>
              <a:t>タコさんは急いで新しい顔を焼き、瀕死のやわパンマンに届けるべく立ち上がりました。 しかし、今度のピンチは時間とお金の問題です。ブタコさんは急いでいるため駐車場を見つける時間がない一方で、彼女はとんでもない節約家でとにかく安く駐車をしたいのです！</a:t>
            </a:r>
            <a:endParaRPr lang="en-US" altLang="ja-JP" b="0" i="0" dirty="0">
              <a:solidFill>
                <a:srgbClr val="343541"/>
              </a:solidFill>
              <a:effectLst/>
              <a:latin typeface="Söhne"/>
            </a:endParaRPr>
          </a:p>
          <a:p>
            <a:pPr algn="l"/>
            <a:endParaRPr lang="en-US" altLang="ja-JP" dirty="0">
              <a:solidFill>
                <a:srgbClr val="343541"/>
              </a:solidFill>
              <a:latin typeface="Söhne"/>
            </a:endParaRPr>
          </a:p>
          <a:p>
            <a:pPr algn="l"/>
            <a:endParaRPr lang="en-US" altLang="ja-JP" dirty="0">
              <a:solidFill>
                <a:srgbClr val="343541"/>
              </a:solidFill>
              <a:latin typeface="Söhne"/>
            </a:endParaRPr>
          </a:p>
          <a:p>
            <a:pPr algn="l"/>
            <a:r>
              <a:rPr lang="ja-JP" altLang="en-US" b="0" i="0" dirty="0">
                <a:solidFill>
                  <a:srgbClr val="343541"/>
                </a:solidFill>
                <a:effectLst/>
                <a:latin typeface="Söhne"/>
              </a:rPr>
              <a:t> そこで、登場するのが今回の駐車場検索アプリ！</a:t>
            </a:r>
            <a:endParaRPr lang="en-US" altLang="ja-JP" dirty="0">
              <a:solidFill>
                <a:srgbClr val="343541"/>
              </a:solidFill>
              <a:latin typeface="Söhne"/>
            </a:endParaRPr>
          </a:p>
          <a:p>
            <a:pPr algn="l"/>
            <a:endParaRPr lang="en-US" altLang="ja-JP" b="0" i="0" dirty="0">
              <a:solidFill>
                <a:srgbClr val="343541"/>
              </a:solidFill>
              <a:effectLst/>
              <a:latin typeface="Söhne"/>
            </a:endParaRPr>
          </a:p>
          <a:p>
            <a:pPr algn="l"/>
            <a:endParaRPr lang="en-US" altLang="ja-JP" dirty="0">
              <a:solidFill>
                <a:srgbClr val="343541"/>
              </a:solidFill>
              <a:latin typeface="Söhne"/>
            </a:endParaRPr>
          </a:p>
          <a:p>
            <a:pPr algn="l"/>
            <a:r>
              <a:rPr lang="ja-JP" altLang="en-US" b="0" i="0" dirty="0">
                <a:solidFill>
                  <a:srgbClr val="343541"/>
                </a:solidFill>
                <a:effectLst/>
                <a:latin typeface="Söhne"/>
              </a:rPr>
              <a:t>このアプリは駐車場を</a:t>
            </a:r>
            <a:r>
              <a:rPr lang="ja-JP" altLang="en-US" sz="2000" b="1" i="0" dirty="0">
                <a:solidFill>
                  <a:srgbClr val="00B050"/>
                </a:solidFill>
                <a:effectLst/>
                <a:latin typeface="Söhne"/>
              </a:rPr>
              <a:t>瞬時に検索</a:t>
            </a:r>
            <a:r>
              <a:rPr lang="ja-JP" altLang="en-US" b="0" i="0" dirty="0">
                <a:solidFill>
                  <a:srgbClr val="343541"/>
                </a:solidFill>
                <a:effectLst/>
                <a:latin typeface="Söhne"/>
              </a:rPr>
              <a:t>するだけでなく、ブタコさんの</a:t>
            </a:r>
            <a:r>
              <a:rPr lang="ja-JP" altLang="en-US" sz="2000" b="1" i="0" dirty="0">
                <a:solidFill>
                  <a:srgbClr val="00B050"/>
                </a:solidFill>
                <a:effectLst/>
                <a:latin typeface="Söhne"/>
              </a:rPr>
              <a:t>お財布に優しい駐車場を提案</a:t>
            </a:r>
            <a:r>
              <a:rPr lang="ja-JP" altLang="en-US" b="0" i="0" dirty="0">
                <a:solidFill>
                  <a:srgbClr val="343541"/>
                </a:solidFill>
                <a:effectLst/>
                <a:latin typeface="Söhne"/>
              </a:rPr>
              <a:t>します。</a:t>
            </a:r>
            <a:endParaRPr lang="en-US" altLang="ja-JP" b="0" i="0" dirty="0">
              <a:solidFill>
                <a:srgbClr val="343541"/>
              </a:solidFill>
              <a:effectLst/>
              <a:latin typeface="Söhne"/>
            </a:endParaRPr>
          </a:p>
          <a:p>
            <a:pPr algn="l"/>
            <a:endParaRPr lang="en-US" altLang="ja-JP" dirty="0">
              <a:solidFill>
                <a:srgbClr val="343541"/>
              </a:solidFill>
              <a:latin typeface="Söhne"/>
            </a:endParaRPr>
          </a:p>
          <a:p>
            <a:pPr algn="l"/>
            <a:r>
              <a:rPr lang="ja-JP" altLang="en-US" b="0" i="0" dirty="0">
                <a:solidFill>
                  <a:srgbClr val="343541"/>
                </a:solidFill>
                <a:effectLst/>
                <a:latin typeface="Söhne"/>
              </a:rPr>
              <a:t> 果たして、ブタコさんはやわパンマンに新しい顔を付け替え、みんなに笑顔をとり戻すことができるのでしょうか？</a:t>
            </a:r>
            <a:endParaRPr lang="ja-JP" altLang="en-US" sz="2800" dirty="0"/>
          </a:p>
        </p:txBody>
      </p:sp>
      <p:pic>
        <p:nvPicPr>
          <p:cNvPr id="12" name="図 11">
            <a:extLst>
              <a:ext uri="{FF2B5EF4-FFF2-40B4-BE49-F238E27FC236}">
                <a16:creationId xmlns:a16="http://schemas.microsoft.com/office/drawing/2014/main" id="{E702E88D-888D-A06F-86CA-5B1B4F8E1379}"/>
              </a:ext>
            </a:extLst>
          </p:cNvPr>
          <p:cNvPicPr>
            <a:picLocks noChangeAspect="1"/>
          </p:cNvPicPr>
          <p:nvPr/>
        </p:nvPicPr>
        <p:blipFill rotWithShape="1">
          <a:blip r:embed="rId2"/>
          <a:srcRect t="24177"/>
          <a:stretch/>
        </p:blipFill>
        <p:spPr>
          <a:xfrm>
            <a:off x="9843374" y="21879"/>
            <a:ext cx="1835055" cy="1400631"/>
          </a:xfrm>
          <a:prstGeom prst="rect">
            <a:avLst/>
          </a:prstGeom>
        </p:spPr>
      </p:pic>
      <p:grpSp>
        <p:nvGrpSpPr>
          <p:cNvPr id="25" name="グループ化 24">
            <a:extLst>
              <a:ext uri="{FF2B5EF4-FFF2-40B4-BE49-F238E27FC236}">
                <a16:creationId xmlns:a16="http://schemas.microsoft.com/office/drawing/2014/main" id="{8B74E5BC-912A-CAAE-0A72-E2C18DBC028B}"/>
              </a:ext>
            </a:extLst>
          </p:cNvPr>
          <p:cNvGrpSpPr/>
          <p:nvPr/>
        </p:nvGrpSpPr>
        <p:grpSpPr>
          <a:xfrm>
            <a:off x="6096000" y="2298012"/>
            <a:ext cx="1431328" cy="1540191"/>
            <a:chOff x="7988897" y="3058269"/>
            <a:chExt cx="1431328" cy="1540191"/>
          </a:xfrm>
        </p:grpSpPr>
        <p:grpSp>
          <p:nvGrpSpPr>
            <p:cNvPr id="23" name="グループ化 22">
              <a:extLst>
                <a:ext uri="{FF2B5EF4-FFF2-40B4-BE49-F238E27FC236}">
                  <a16:creationId xmlns:a16="http://schemas.microsoft.com/office/drawing/2014/main" id="{17523DF2-25C9-6F72-B95F-528AC15DC7E6}"/>
                </a:ext>
              </a:extLst>
            </p:cNvPr>
            <p:cNvGrpSpPr/>
            <p:nvPr/>
          </p:nvGrpSpPr>
          <p:grpSpPr>
            <a:xfrm>
              <a:off x="7988897" y="3058269"/>
              <a:ext cx="1431328" cy="1540191"/>
              <a:chOff x="3182892" y="172194"/>
              <a:chExt cx="1206777" cy="1298561"/>
            </a:xfrm>
          </p:grpSpPr>
          <p:pic>
            <p:nvPicPr>
              <p:cNvPr id="22" name="Picture 6" descr=":6期_チームやわらかパン:">
                <a:extLst>
                  <a:ext uri="{FF2B5EF4-FFF2-40B4-BE49-F238E27FC236}">
                    <a16:creationId xmlns:a16="http://schemas.microsoft.com/office/drawing/2014/main" id="{85F5376E-EABB-54F5-B855-368B3385E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774256" y="344792"/>
                <a:ext cx="615413" cy="613718"/>
              </a:xfrm>
              <a:prstGeom prst="rect">
                <a:avLst/>
              </a:prstGeom>
              <a:noFill/>
              <a:extLst>
                <a:ext uri="{909E8E84-426E-40DD-AFC4-6F175D3DCCD1}">
                  <a14:hiddenFill xmlns:a14="http://schemas.microsoft.com/office/drawing/2010/main">
                    <a:solidFill>
                      <a:srgbClr val="FFFFFF"/>
                    </a:solidFill>
                  </a14:hiddenFill>
                </a:ext>
              </a:extLst>
            </p:spPr>
          </p:pic>
          <p:pic>
            <p:nvPicPr>
              <p:cNvPr id="21" name="図 20">
                <a:extLst>
                  <a:ext uri="{FF2B5EF4-FFF2-40B4-BE49-F238E27FC236}">
                    <a16:creationId xmlns:a16="http://schemas.microsoft.com/office/drawing/2014/main" id="{0EB6D456-FECA-CDD9-9ACC-E7F5B609A08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82892" y="172194"/>
                <a:ext cx="1182727" cy="1298561"/>
              </a:xfrm>
              <a:prstGeom prst="rect">
                <a:avLst/>
              </a:prstGeom>
            </p:spPr>
          </p:pic>
        </p:grpSp>
        <p:sp>
          <p:nvSpPr>
            <p:cNvPr id="24" name="正方形/長方形 23">
              <a:extLst>
                <a:ext uri="{FF2B5EF4-FFF2-40B4-BE49-F238E27FC236}">
                  <a16:creationId xmlns:a16="http://schemas.microsoft.com/office/drawing/2014/main" id="{5F392728-294E-6BF5-0172-B9332E93B66E}"/>
                </a:ext>
              </a:extLst>
            </p:cNvPr>
            <p:cNvSpPr/>
            <p:nvPr/>
          </p:nvSpPr>
          <p:spPr>
            <a:xfrm>
              <a:off x="8042143" y="3626941"/>
              <a:ext cx="566332" cy="12858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グループ化 3">
            <a:extLst>
              <a:ext uri="{FF2B5EF4-FFF2-40B4-BE49-F238E27FC236}">
                <a16:creationId xmlns:a16="http://schemas.microsoft.com/office/drawing/2014/main" id="{7A95851C-EE6F-4697-8077-633AD7A2C3B5}"/>
              </a:ext>
            </a:extLst>
          </p:cNvPr>
          <p:cNvGrpSpPr/>
          <p:nvPr/>
        </p:nvGrpSpPr>
        <p:grpSpPr>
          <a:xfrm>
            <a:off x="914840" y="5183582"/>
            <a:ext cx="10226403" cy="1361597"/>
            <a:chOff x="914840" y="5183582"/>
            <a:chExt cx="10226402" cy="1361597"/>
          </a:xfrm>
        </p:grpSpPr>
        <p:grpSp>
          <p:nvGrpSpPr>
            <p:cNvPr id="17" name="グループ化 16">
              <a:extLst>
                <a:ext uri="{FF2B5EF4-FFF2-40B4-BE49-F238E27FC236}">
                  <a16:creationId xmlns:a16="http://schemas.microsoft.com/office/drawing/2014/main" id="{A90FCFB9-3409-41EA-A866-8E8ED5B2001D}"/>
                </a:ext>
              </a:extLst>
            </p:cNvPr>
            <p:cNvGrpSpPr/>
            <p:nvPr/>
          </p:nvGrpSpPr>
          <p:grpSpPr>
            <a:xfrm>
              <a:off x="914840" y="5183582"/>
              <a:ext cx="3512782" cy="1361597"/>
              <a:chOff x="1628713" y="5247750"/>
              <a:chExt cx="3512782" cy="1361597"/>
            </a:xfrm>
          </p:grpSpPr>
          <p:sp>
            <p:nvSpPr>
              <p:cNvPr id="18" name="正方形/長方形 17">
                <a:extLst>
                  <a:ext uri="{FF2B5EF4-FFF2-40B4-BE49-F238E27FC236}">
                    <a16:creationId xmlns:a16="http://schemas.microsoft.com/office/drawing/2014/main" id="{0259F540-07CF-40E0-BFCD-B6F8DF376ED9}"/>
                  </a:ext>
                </a:extLst>
              </p:cNvPr>
              <p:cNvSpPr/>
              <p:nvPr/>
            </p:nvSpPr>
            <p:spPr>
              <a:xfrm>
                <a:off x="1628713" y="5432417"/>
                <a:ext cx="3512782" cy="117693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EC591E8-28BA-4144-97E6-DC1AC21B3E58}"/>
                  </a:ext>
                </a:extLst>
              </p:cNvPr>
              <p:cNvSpPr txBox="1"/>
              <p:nvPr/>
            </p:nvSpPr>
            <p:spPr>
              <a:xfrm>
                <a:off x="2983265" y="5247750"/>
                <a:ext cx="833883" cy="369332"/>
              </a:xfrm>
              <a:prstGeom prst="rect">
                <a:avLst/>
              </a:prstGeom>
              <a:solidFill>
                <a:schemeClr val="bg1"/>
              </a:solidFill>
            </p:spPr>
            <p:txBody>
              <a:bodyPr wrap="none" rtlCol="0">
                <a:spAutoFit/>
              </a:bodyPr>
              <a:lstStyle/>
              <a:p>
                <a:pPr algn="ctr"/>
                <a:r>
                  <a:rPr lang="ja-JP" altLang="en-US" dirty="0">
                    <a:latin typeface="Yu Gothic UI" panose="020B0500000000000000" pitchFamily="50" charset="-128"/>
                    <a:ea typeface="Yu Gothic UI" panose="020B0500000000000000" pitchFamily="50" charset="-128"/>
                  </a:rPr>
                  <a:t>誰の？</a:t>
                </a:r>
                <a:endParaRPr kumimoji="1" lang="ja-JP" altLang="en-US" dirty="0">
                  <a:latin typeface="Yu Gothic UI" panose="020B0500000000000000" pitchFamily="50" charset="-128"/>
                  <a:ea typeface="Yu Gothic UI" panose="020B0500000000000000" pitchFamily="50" charset="-128"/>
                </a:endParaRPr>
              </a:p>
            </p:txBody>
          </p:sp>
          <p:sp>
            <p:nvSpPr>
              <p:cNvPr id="20" name="テキスト ボックス 19">
                <a:extLst>
                  <a:ext uri="{FF2B5EF4-FFF2-40B4-BE49-F238E27FC236}">
                    <a16:creationId xmlns:a16="http://schemas.microsoft.com/office/drawing/2014/main" id="{B576AB5F-E356-47D0-90E4-E6578ECD863E}"/>
                  </a:ext>
                </a:extLst>
              </p:cNvPr>
              <p:cNvSpPr txBox="1"/>
              <p:nvPr/>
            </p:nvSpPr>
            <p:spPr>
              <a:xfrm>
                <a:off x="1693515" y="5588834"/>
                <a:ext cx="3441968" cy="969496"/>
              </a:xfrm>
              <a:prstGeom prst="rect">
                <a:avLst/>
              </a:prstGeom>
              <a:noFill/>
            </p:spPr>
            <p:txBody>
              <a:bodyPr wrap="none" rtlCol="0">
                <a:spAutoFit/>
              </a:bodyPr>
              <a:lstStyle/>
              <a:p>
                <a:pPr marL="285750" indent="-285750">
                  <a:spcBef>
                    <a:spcPts val="600"/>
                  </a:spcBef>
                  <a:buFont typeface="Wingdings" panose="05000000000000000000" pitchFamily="2" charset="2"/>
                  <a:buChar char="u"/>
                </a:pPr>
                <a:r>
                  <a:rPr lang="ja-JP" altLang="en-US" sz="1400" b="1" dirty="0"/>
                  <a:t> </a:t>
                </a:r>
                <a:r>
                  <a:rPr lang="ja-JP" altLang="en-US" sz="1400" b="1" dirty="0">
                    <a:solidFill>
                      <a:srgbClr val="00B050"/>
                    </a:solidFill>
                  </a:rPr>
                  <a:t>たまにしか運転しない</a:t>
                </a:r>
                <a:r>
                  <a:rPr lang="ja-JP" altLang="en-US" sz="1400" dirty="0"/>
                  <a:t>人</a:t>
                </a:r>
                <a:endParaRPr lang="en-US" altLang="ja-JP" sz="1400" dirty="0"/>
              </a:p>
              <a:p>
                <a:pPr marL="742950" lvl="1" indent="-285750">
                  <a:buFont typeface="Wingdings" panose="05000000000000000000" pitchFamily="2" charset="2"/>
                  <a:buChar char="Ø"/>
                </a:pPr>
                <a:r>
                  <a:rPr lang="ja-JP" altLang="en-US" sz="1200" dirty="0"/>
                  <a:t>自家用車を持っていない、</a:t>
                </a:r>
                <a:br>
                  <a:rPr lang="en-US" altLang="ja-JP" sz="1200" dirty="0"/>
                </a:br>
                <a:r>
                  <a:rPr lang="ja-JP" altLang="en-US" sz="1200" dirty="0"/>
                  <a:t>カーシェアリングサービスの利用者など</a:t>
                </a:r>
                <a:endParaRPr lang="en-US" altLang="ja-JP" sz="1200" dirty="0"/>
              </a:p>
              <a:p>
                <a:pPr marL="285750" indent="-285750">
                  <a:spcBef>
                    <a:spcPts val="600"/>
                  </a:spcBef>
                  <a:buFont typeface="Wingdings" panose="05000000000000000000" pitchFamily="2" charset="2"/>
                  <a:buChar char="u"/>
                </a:pPr>
                <a:r>
                  <a:rPr lang="ja-JP" altLang="en-US" sz="1400" b="1" dirty="0"/>
                  <a:t> </a:t>
                </a:r>
                <a:r>
                  <a:rPr lang="ja-JP" altLang="en-US" sz="1400" b="1" dirty="0">
                    <a:solidFill>
                      <a:srgbClr val="00B050"/>
                    </a:solidFill>
                  </a:rPr>
                  <a:t>初めてその土地に行く</a:t>
                </a:r>
                <a:r>
                  <a:rPr lang="ja-JP" altLang="en-US" sz="1400" dirty="0"/>
                  <a:t>人（旅行先など）</a:t>
                </a:r>
              </a:p>
            </p:txBody>
          </p:sp>
        </p:grpSp>
        <p:grpSp>
          <p:nvGrpSpPr>
            <p:cNvPr id="26" name="グループ化 25">
              <a:extLst>
                <a:ext uri="{FF2B5EF4-FFF2-40B4-BE49-F238E27FC236}">
                  <a16:creationId xmlns:a16="http://schemas.microsoft.com/office/drawing/2014/main" id="{EFDA59AF-DD0A-4F0C-9EA4-A5E62155C111}"/>
                </a:ext>
              </a:extLst>
            </p:cNvPr>
            <p:cNvGrpSpPr/>
            <p:nvPr/>
          </p:nvGrpSpPr>
          <p:grpSpPr>
            <a:xfrm>
              <a:off x="4556398" y="5183582"/>
              <a:ext cx="6584844" cy="1361597"/>
              <a:chOff x="1628713" y="5247750"/>
              <a:chExt cx="6584844" cy="1361597"/>
            </a:xfrm>
          </p:grpSpPr>
          <p:sp>
            <p:nvSpPr>
              <p:cNvPr id="27" name="正方形/長方形 26">
                <a:extLst>
                  <a:ext uri="{FF2B5EF4-FFF2-40B4-BE49-F238E27FC236}">
                    <a16:creationId xmlns:a16="http://schemas.microsoft.com/office/drawing/2014/main" id="{84011303-87E1-43B4-903E-B80504DE8D2D}"/>
                  </a:ext>
                </a:extLst>
              </p:cNvPr>
              <p:cNvSpPr/>
              <p:nvPr/>
            </p:nvSpPr>
            <p:spPr>
              <a:xfrm>
                <a:off x="1628713" y="5432417"/>
                <a:ext cx="6584844" cy="117693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F8D644CE-21E5-4266-8CD5-B6805A3AD90D}"/>
                  </a:ext>
                </a:extLst>
              </p:cNvPr>
              <p:cNvSpPr txBox="1"/>
              <p:nvPr/>
            </p:nvSpPr>
            <p:spPr>
              <a:xfrm>
                <a:off x="4109722" y="5247750"/>
                <a:ext cx="1628971" cy="369332"/>
              </a:xfrm>
              <a:prstGeom prst="rect">
                <a:avLst/>
              </a:prstGeom>
              <a:solidFill>
                <a:schemeClr val="bg1"/>
              </a:solidFill>
            </p:spPr>
            <p:txBody>
              <a:bodyPr wrap="none" rtlCol="0">
                <a:spAutoFit/>
              </a:bodyPr>
              <a:lstStyle/>
              <a:p>
                <a:pPr algn="ctr"/>
                <a:r>
                  <a:rPr lang="ja-JP" altLang="en-US" dirty="0">
                    <a:latin typeface="Yu Gothic UI" panose="020B0500000000000000" pitchFamily="50" charset="-128"/>
                    <a:ea typeface="Yu Gothic UI" panose="020B0500000000000000" pitchFamily="50" charset="-128"/>
                  </a:rPr>
                  <a:t>どのような課題</a:t>
                </a:r>
                <a:r>
                  <a:rPr lang="en-US" altLang="ja-JP" dirty="0">
                    <a:latin typeface="Yu Gothic UI" panose="020B0500000000000000" pitchFamily="50" charset="-128"/>
                    <a:ea typeface="Yu Gothic UI" panose="020B0500000000000000" pitchFamily="50" charset="-128"/>
                  </a:rPr>
                  <a:t>?</a:t>
                </a:r>
              </a:p>
            </p:txBody>
          </p:sp>
          <p:sp>
            <p:nvSpPr>
              <p:cNvPr id="29" name="テキスト ボックス 28">
                <a:extLst>
                  <a:ext uri="{FF2B5EF4-FFF2-40B4-BE49-F238E27FC236}">
                    <a16:creationId xmlns:a16="http://schemas.microsoft.com/office/drawing/2014/main" id="{5D6E69C3-3813-4DC4-943C-ABFEE9883068}"/>
                  </a:ext>
                </a:extLst>
              </p:cNvPr>
              <p:cNvSpPr txBox="1"/>
              <p:nvPr/>
            </p:nvSpPr>
            <p:spPr>
              <a:xfrm>
                <a:off x="1693514" y="5588834"/>
                <a:ext cx="6482864" cy="969496"/>
              </a:xfrm>
              <a:prstGeom prst="rect">
                <a:avLst/>
              </a:prstGeom>
              <a:noFill/>
            </p:spPr>
            <p:txBody>
              <a:bodyPr wrap="none" rtlCol="0">
                <a:spAutoFit/>
              </a:bodyPr>
              <a:lstStyle/>
              <a:p>
                <a:pPr marL="285750" lvl="0" indent="-285750">
                  <a:spcBef>
                    <a:spcPts val="600"/>
                  </a:spcBef>
                  <a:buFont typeface="Wingdings" panose="05000000000000000000" pitchFamily="2" charset="2"/>
                  <a:buChar char="u"/>
                  <a:defRPr/>
                </a:pPr>
                <a:r>
                  <a:rPr lang="ja-JP" altLang="en-US" sz="1400" dirty="0">
                    <a:solidFill>
                      <a:srgbClr val="595959"/>
                    </a:solidFill>
                  </a:rPr>
                  <a:t>知らない場所で急いで駐車をしたいが</a:t>
                </a:r>
                <a:r>
                  <a:rPr lang="ja-JP" altLang="en-US" sz="1400" b="1" dirty="0">
                    <a:solidFill>
                      <a:srgbClr val="00B050"/>
                    </a:solidFill>
                  </a:rPr>
                  <a:t>見つける時間がない</a:t>
                </a:r>
                <a:endParaRPr lang="en-US" altLang="ja-JP" sz="1400" b="1" dirty="0">
                  <a:solidFill>
                    <a:srgbClr val="00B050"/>
                  </a:solidFill>
                </a:endParaRPr>
              </a:p>
              <a:p>
                <a:pPr marL="742950" lvl="1" indent="-285750">
                  <a:buFont typeface="Wingdings" panose="05000000000000000000" pitchFamily="2" charset="2"/>
                  <a:buChar char="Ø"/>
                  <a:defRPr/>
                </a:pPr>
                <a:r>
                  <a:rPr lang="ja-JP" altLang="en-US" sz="1200" dirty="0">
                    <a:solidFill>
                      <a:srgbClr val="595959"/>
                    </a:solidFill>
                  </a:rPr>
                  <a:t>空き状況を事前に把握したい</a:t>
                </a:r>
                <a:endParaRPr lang="en-US" altLang="ja-JP" sz="1200" dirty="0">
                  <a:solidFill>
                    <a:srgbClr val="595959"/>
                  </a:solidFill>
                </a:endParaRPr>
              </a:p>
              <a:p>
                <a:pPr marL="285750" lvl="0" indent="-285750">
                  <a:spcBef>
                    <a:spcPts val="600"/>
                  </a:spcBef>
                  <a:buFont typeface="Wingdings" panose="05000000000000000000" pitchFamily="2" charset="2"/>
                  <a:buChar char="u"/>
                  <a:defRPr/>
                </a:pPr>
                <a:r>
                  <a:rPr lang="ja-JP" altLang="en-US" sz="1400" b="1" dirty="0">
                    <a:solidFill>
                      <a:srgbClr val="00B050"/>
                    </a:solidFill>
                  </a:rPr>
                  <a:t>とにかく安い</a:t>
                </a:r>
                <a:r>
                  <a:rPr lang="ja-JP" altLang="en-US" sz="1400" dirty="0">
                    <a:solidFill>
                      <a:srgbClr val="595959"/>
                    </a:solidFill>
                  </a:rPr>
                  <a:t>駐車場を見つけたい</a:t>
                </a:r>
                <a:endParaRPr lang="en-US" altLang="ja-JP" sz="1400" dirty="0">
                  <a:solidFill>
                    <a:srgbClr val="595959"/>
                  </a:solidFill>
                </a:endParaRPr>
              </a:p>
              <a:p>
                <a:pPr marL="742950" lvl="1" indent="-285750">
                  <a:buFont typeface="Wingdings" panose="05000000000000000000" pitchFamily="2" charset="2"/>
                  <a:buChar char="Ø"/>
                  <a:defRPr/>
                </a:pPr>
                <a:r>
                  <a:rPr lang="ja-JP" altLang="en-US" sz="1200" dirty="0">
                    <a:solidFill>
                      <a:srgbClr val="595959"/>
                    </a:solidFill>
                  </a:rPr>
                  <a:t>時間帯によって金額が変動したり、最大料金の有無などで駐車時間によって最安値は異なる</a:t>
                </a:r>
                <a:endParaRPr lang="ja-JP" altLang="en-US" sz="1400" dirty="0"/>
              </a:p>
            </p:txBody>
          </p:sp>
        </p:grpSp>
      </p:grpSp>
    </p:spTree>
    <p:extLst>
      <p:ext uri="{BB962C8B-B14F-4D97-AF65-F5344CB8AC3E}">
        <p14:creationId xmlns:p14="http://schemas.microsoft.com/office/powerpoint/2010/main" val="62482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en-US" altLang="ja-JP" dirty="0"/>
              <a:t>DEMO</a:t>
            </a:r>
            <a:endParaRPr lang="ja-JP" altLang="en-US" dirty="0"/>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4</a:t>
            </a:fld>
            <a:endParaRPr kumimoji="1" lang="ja-JP" altLang="en-US"/>
          </a:p>
        </p:txBody>
      </p:sp>
      <p:pic>
        <p:nvPicPr>
          <p:cNvPr id="6" name="Tech0_Step2_やわらかパンWebアプリ操作">
            <a:hlinkClick r:id="" action="ppaction://media"/>
            <a:extLst>
              <a:ext uri="{FF2B5EF4-FFF2-40B4-BE49-F238E27FC236}">
                <a16:creationId xmlns:a16="http://schemas.microsoft.com/office/drawing/2014/main" id="{884ABC2A-0667-55CB-9968-28152565AF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1879"/>
            <a:ext cx="12192000" cy="6858000"/>
          </a:xfrm>
          <a:prstGeom prst="rect">
            <a:avLst/>
          </a:prstGeom>
        </p:spPr>
      </p:pic>
    </p:spTree>
    <p:extLst>
      <p:ext uri="{BB962C8B-B14F-4D97-AF65-F5344CB8AC3E}">
        <p14:creationId xmlns:p14="http://schemas.microsoft.com/office/powerpoint/2010/main" val="158708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7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5" name="フリーフォーム: 図形 3104">
            <a:extLst>
              <a:ext uri="{FF2B5EF4-FFF2-40B4-BE49-F238E27FC236}">
                <a16:creationId xmlns:a16="http://schemas.microsoft.com/office/drawing/2014/main" id="{CDB6E6F6-17C9-B258-D39C-B56F196708BF}"/>
              </a:ext>
            </a:extLst>
          </p:cNvPr>
          <p:cNvSpPr/>
          <p:nvPr/>
        </p:nvSpPr>
        <p:spPr>
          <a:xfrm>
            <a:off x="5781675" y="1047750"/>
            <a:ext cx="4981575" cy="3095625"/>
          </a:xfrm>
          <a:custGeom>
            <a:avLst/>
            <a:gdLst>
              <a:gd name="connsiteX0" fmla="*/ 4962525 w 4981575"/>
              <a:gd name="connsiteY0" fmla="*/ 3095625 h 3095625"/>
              <a:gd name="connsiteX1" fmla="*/ 0 w 4981575"/>
              <a:gd name="connsiteY1" fmla="*/ 3095625 h 3095625"/>
              <a:gd name="connsiteX2" fmla="*/ 0 w 4981575"/>
              <a:gd name="connsiteY2" fmla="*/ 1676400 h 3095625"/>
              <a:gd name="connsiteX3" fmla="*/ 1790700 w 4981575"/>
              <a:gd name="connsiteY3" fmla="*/ 1676400 h 3095625"/>
              <a:gd name="connsiteX4" fmla="*/ 1790700 w 4981575"/>
              <a:gd name="connsiteY4" fmla="*/ 0 h 3095625"/>
              <a:gd name="connsiteX5" fmla="*/ 4981575 w 4981575"/>
              <a:gd name="connsiteY5" fmla="*/ 0 h 3095625"/>
              <a:gd name="connsiteX6" fmla="*/ 4962525 w 4981575"/>
              <a:gd name="connsiteY6" fmla="*/ 3095625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1575" h="3095625">
                <a:moveTo>
                  <a:pt x="4962525" y="3095625"/>
                </a:moveTo>
                <a:lnTo>
                  <a:pt x="0" y="3095625"/>
                </a:lnTo>
                <a:lnTo>
                  <a:pt x="0" y="1676400"/>
                </a:lnTo>
                <a:lnTo>
                  <a:pt x="1790700" y="1676400"/>
                </a:lnTo>
                <a:lnTo>
                  <a:pt x="1790700" y="0"/>
                </a:lnTo>
                <a:lnTo>
                  <a:pt x="4981575" y="0"/>
                </a:lnTo>
                <a:lnTo>
                  <a:pt x="4962525" y="3095625"/>
                </a:lnTo>
                <a:close/>
              </a:path>
            </a:pathLst>
          </a:cu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162E246-8879-F47D-7FD9-4F4F67637929}"/>
              </a:ext>
            </a:extLst>
          </p:cNvPr>
          <p:cNvSpPr>
            <a:spLocks noGrp="1"/>
          </p:cNvSpPr>
          <p:nvPr>
            <p:ph type="title"/>
          </p:nvPr>
        </p:nvSpPr>
        <p:spPr/>
        <p:txBody>
          <a:bodyPr/>
          <a:lstStyle/>
          <a:p>
            <a:r>
              <a:rPr kumimoji="1" lang="ja-JP" altLang="en-US" dirty="0"/>
              <a:t>全体像</a:t>
            </a:r>
          </a:p>
        </p:txBody>
      </p:sp>
      <p:sp>
        <p:nvSpPr>
          <p:cNvPr id="3" name="スライド番号プレースホルダー 2">
            <a:extLst>
              <a:ext uri="{FF2B5EF4-FFF2-40B4-BE49-F238E27FC236}">
                <a16:creationId xmlns:a16="http://schemas.microsoft.com/office/drawing/2014/main" id="{516598E3-A27E-C430-651E-E24A17B8B4E3}"/>
              </a:ext>
            </a:extLst>
          </p:cNvPr>
          <p:cNvSpPr>
            <a:spLocks noGrp="1"/>
          </p:cNvSpPr>
          <p:nvPr>
            <p:ph type="sldNum" sz="quarter" idx="12"/>
          </p:nvPr>
        </p:nvSpPr>
        <p:spPr/>
        <p:txBody>
          <a:bodyPr/>
          <a:lstStyle/>
          <a:p>
            <a:fld id="{2D47C981-C9AC-4FB6-BDCE-186A5C2BF050}" type="slidenum">
              <a:rPr lang="ja-JP" altLang="en-US" smtClean="0"/>
              <a:pPr/>
              <a:t>5</a:t>
            </a:fld>
            <a:endParaRPr lang="ja-JP" altLang="en-US"/>
          </a:p>
        </p:txBody>
      </p:sp>
      <p:sp>
        <p:nvSpPr>
          <p:cNvPr id="5" name="正方形/長方形 4">
            <a:extLst>
              <a:ext uri="{FF2B5EF4-FFF2-40B4-BE49-F238E27FC236}">
                <a16:creationId xmlns:a16="http://schemas.microsoft.com/office/drawing/2014/main" id="{9DAD6AAB-AF77-067D-7572-5A9FAD3BA658}"/>
              </a:ext>
            </a:extLst>
          </p:cNvPr>
          <p:cNvSpPr/>
          <p:nvPr/>
        </p:nvSpPr>
        <p:spPr>
          <a:xfrm>
            <a:off x="1469896" y="1089154"/>
            <a:ext cx="1800420" cy="49158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103D881-05C2-8718-6C98-952611CE18F9}"/>
              </a:ext>
            </a:extLst>
          </p:cNvPr>
          <p:cNvSpPr txBox="1"/>
          <p:nvPr/>
        </p:nvSpPr>
        <p:spPr>
          <a:xfrm>
            <a:off x="1680908" y="904489"/>
            <a:ext cx="1348446" cy="369332"/>
          </a:xfrm>
          <a:prstGeom prst="rect">
            <a:avLst/>
          </a:prstGeom>
          <a:solidFill>
            <a:schemeClr val="bg1"/>
          </a:solidFill>
        </p:spPr>
        <p:txBody>
          <a:bodyPr wrap="none" rtlCol="0">
            <a:spAutoFit/>
          </a:bodyPr>
          <a:lstStyle/>
          <a:p>
            <a:r>
              <a:rPr lang="en-US" altLang="ja-JP" dirty="0">
                <a:solidFill>
                  <a:schemeClr val="bg1">
                    <a:lumMod val="50000"/>
                  </a:schemeClr>
                </a:solidFill>
                <a:latin typeface="Yu Gothic UI" panose="020B0500000000000000" pitchFamily="50" charset="-128"/>
                <a:ea typeface="Yu Gothic UI" panose="020B0500000000000000" pitchFamily="50" charset="-128"/>
              </a:rPr>
              <a:t>Input (user)</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6" name="テキスト ボックス 5">
            <a:extLst>
              <a:ext uri="{FF2B5EF4-FFF2-40B4-BE49-F238E27FC236}">
                <a16:creationId xmlns:a16="http://schemas.microsoft.com/office/drawing/2014/main" id="{95E3A6B1-DFCA-A844-979B-A51F7AF1FB39}"/>
              </a:ext>
            </a:extLst>
          </p:cNvPr>
          <p:cNvSpPr txBox="1"/>
          <p:nvPr/>
        </p:nvSpPr>
        <p:spPr>
          <a:xfrm>
            <a:off x="1556178" y="1539859"/>
            <a:ext cx="1597906" cy="553998"/>
          </a:xfrm>
          <a:prstGeom prst="rect">
            <a:avLst/>
          </a:prstGeom>
          <a:no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キーワード入力</a:t>
            </a:r>
            <a:endParaRPr lang="en-US" altLang="ja-JP" dirty="0">
              <a:solidFill>
                <a:schemeClr val="bg1">
                  <a:lumMod val="50000"/>
                </a:schemeClr>
              </a:solidFill>
              <a:latin typeface="Yu Gothic UI" panose="020B0500000000000000" pitchFamily="50" charset="-128"/>
              <a:ea typeface="Yu Gothic UI" panose="020B0500000000000000" pitchFamily="50" charset="-128"/>
            </a:endParaRPr>
          </a:p>
          <a:p>
            <a:pPr algn="ctr"/>
            <a:r>
              <a:rPr kumimoji="1" lang="ja-JP" altLang="en-US" sz="1200" dirty="0">
                <a:solidFill>
                  <a:schemeClr val="bg1">
                    <a:lumMod val="50000"/>
                  </a:schemeClr>
                </a:solidFill>
                <a:latin typeface="Yu Gothic UI" panose="020B0500000000000000" pitchFamily="50" charset="-128"/>
                <a:ea typeface="Yu Gothic UI" panose="020B0500000000000000" pitchFamily="50" charset="-128"/>
              </a:rPr>
              <a:t>目的地から探す</a:t>
            </a:r>
          </a:p>
        </p:txBody>
      </p:sp>
      <p:sp>
        <p:nvSpPr>
          <p:cNvPr id="7" name="テキスト ボックス 6">
            <a:extLst>
              <a:ext uri="{FF2B5EF4-FFF2-40B4-BE49-F238E27FC236}">
                <a16:creationId xmlns:a16="http://schemas.microsoft.com/office/drawing/2014/main" id="{3AD48647-49A3-0332-7A2D-CB7D9B2A4B0F}"/>
              </a:ext>
            </a:extLst>
          </p:cNvPr>
          <p:cNvSpPr txBox="1"/>
          <p:nvPr/>
        </p:nvSpPr>
        <p:spPr>
          <a:xfrm>
            <a:off x="1556178" y="3225111"/>
            <a:ext cx="1597906" cy="553998"/>
          </a:xfrm>
          <a:prstGeom prst="rect">
            <a:avLst/>
          </a:prstGeom>
          <a:noFill/>
        </p:spPr>
        <p:txBody>
          <a:bodyPr wrap="squar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IP</a:t>
            </a:r>
            <a:r>
              <a:rPr lang="ja-JP" altLang="en-US" dirty="0">
                <a:solidFill>
                  <a:schemeClr val="bg1">
                    <a:lumMod val="50000"/>
                  </a:schemeClr>
                </a:solidFill>
                <a:latin typeface="Yu Gothic UI" panose="020B0500000000000000" pitchFamily="50" charset="-128"/>
                <a:ea typeface="Yu Gothic UI" panose="020B0500000000000000" pitchFamily="50" charset="-128"/>
              </a:rPr>
              <a:t>アドレス</a:t>
            </a:r>
            <a:endParaRPr lang="en-US" altLang="ja-JP" dirty="0">
              <a:solidFill>
                <a:schemeClr val="bg1">
                  <a:lumMod val="50000"/>
                </a:schemeClr>
              </a:solidFill>
              <a:latin typeface="Yu Gothic UI" panose="020B0500000000000000" pitchFamily="50" charset="-128"/>
              <a:ea typeface="Yu Gothic UI" panose="020B0500000000000000" pitchFamily="50" charset="-128"/>
            </a:endParaRPr>
          </a:p>
          <a:p>
            <a:pPr algn="ctr"/>
            <a:r>
              <a:rPr lang="ja-JP" altLang="en-US" sz="1200" dirty="0">
                <a:solidFill>
                  <a:schemeClr val="bg1">
                    <a:lumMod val="50000"/>
                  </a:schemeClr>
                </a:solidFill>
                <a:latin typeface="Yu Gothic UI" panose="020B0500000000000000" pitchFamily="50" charset="-128"/>
                <a:ea typeface="Yu Gothic UI" panose="020B0500000000000000" pitchFamily="50" charset="-128"/>
              </a:rPr>
              <a:t>現在地から探す</a:t>
            </a:r>
          </a:p>
        </p:txBody>
      </p:sp>
      <p:sp>
        <p:nvSpPr>
          <p:cNvPr id="9" name="テキスト ボックス 8">
            <a:extLst>
              <a:ext uri="{FF2B5EF4-FFF2-40B4-BE49-F238E27FC236}">
                <a16:creationId xmlns:a16="http://schemas.microsoft.com/office/drawing/2014/main" id="{29044C49-2154-88C3-BF7F-FB85F12D9C98}"/>
              </a:ext>
            </a:extLst>
          </p:cNvPr>
          <p:cNvSpPr txBox="1"/>
          <p:nvPr/>
        </p:nvSpPr>
        <p:spPr>
          <a:xfrm>
            <a:off x="1556178" y="5234629"/>
            <a:ext cx="1597906" cy="646331"/>
          </a:xfrm>
          <a:prstGeom prst="rect">
            <a:avLst/>
          </a:prstGeom>
          <a:noFill/>
        </p:spPr>
        <p:txBody>
          <a:bodyPr wrap="squar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スライダー</a:t>
            </a:r>
          </a:p>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 </a:t>
            </a:r>
            <a:r>
              <a:rPr lang="ja-JP" altLang="en-US" sz="1200" dirty="0">
                <a:solidFill>
                  <a:schemeClr val="bg1">
                    <a:lumMod val="50000"/>
                  </a:schemeClr>
                </a:solidFill>
                <a:latin typeface="Yu Gothic UI" panose="020B0500000000000000" pitchFamily="50" charset="-128"/>
                <a:ea typeface="Yu Gothic UI" panose="020B0500000000000000" pitchFamily="50" charset="-128"/>
              </a:rPr>
              <a:t>駐車開始と終了時間</a:t>
            </a:r>
            <a:endParaRPr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10" name="正方形/長方形 9">
            <a:extLst>
              <a:ext uri="{FF2B5EF4-FFF2-40B4-BE49-F238E27FC236}">
                <a16:creationId xmlns:a16="http://schemas.microsoft.com/office/drawing/2014/main" id="{A59083A3-D9CE-9AA2-1C35-A01B3DDB0DDA}"/>
              </a:ext>
            </a:extLst>
          </p:cNvPr>
          <p:cNvSpPr/>
          <p:nvPr/>
        </p:nvSpPr>
        <p:spPr>
          <a:xfrm>
            <a:off x="3844398" y="1089156"/>
            <a:ext cx="1487950" cy="136185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ECC3556-AADD-F832-E9D5-066B7287972C}"/>
              </a:ext>
            </a:extLst>
          </p:cNvPr>
          <p:cNvSpPr txBox="1"/>
          <p:nvPr/>
        </p:nvSpPr>
        <p:spPr>
          <a:xfrm>
            <a:off x="3899175" y="904489"/>
            <a:ext cx="1378904" cy="369332"/>
          </a:xfrm>
          <a:prstGeom prst="rect">
            <a:avLst/>
          </a:prstGeom>
          <a:solidFill>
            <a:schemeClr val="bg1"/>
          </a:solidFill>
        </p:spPr>
        <p:txBody>
          <a:bodyPr wrap="none" rtlCol="0">
            <a:spAutoFit/>
          </a:bodyPr>
          <a:lstStyle/>
          <a:p>
            <a:r>
              <a:rPr lang="ja-JP" altLang="en-US" dirty="0">
                <a:solidFill>
                  <a:schemeClr val="bg1">
                    <a:lumMod val="50000"/>
                  </a:schemeClr>
                </a:solidFill>
                <a:latin typeface="Yu Gothic UI" panose="020B0500000000000000" pitchFamily="50" charset="-128"/>
                <a:ea typeface="Yu Gothic UI" panose="020B0500000000000000" pitchFamily="50" charset="-128"/>
              </a:rPr>
              <a:t>スクレイピング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3074" name="Picture 2" descr="Beautiful Soup | Great Learning">
            <a:extLst>
              <a:ext uri="{FF2B5EF4-FFF2-40B4-BE49-F238E27FC236}">
                <a16:creationId xmlns:a16="http://schemas.microsoft.com/office/drawing/2014/main" id="{49D2AF8C-7449-CC63-2540-75F68C1A8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8210" y="1321446"/>
            <a:ext cx="1352367" cy="5814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3]Seleniumでスクレピング。基本操作、問題に陥った時の対応策のまとめ –  株式会社I-SEED(アイシード)｜大阪・心斎橋のWEB制作集団">
            <a:extLst>
              <a:ext uri="{FF2B5EF4-FFF2-40B4-BE49-F238E27FC236}">
                <a16:creationId xmlns:a16="http://schemas.microsoft.com/office/drawing/2014/main" id="{838A9C78-0B5A-A700-9D35-FFA1D71F2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10" y="1863839"/>
            <a:ext cx="1352367" cy="514559"/>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6CDE7498-E97C-7B69-8918-1A54C7EBA884}"/>
              </a:ext>
            </a:extLst>
          </p:cNvPr>
          <p:cNvSpPr/>
          <p:nvPr/>
        </p:nvSpPr>
        <p:spPr>
          <a:xfrm>
            <a:off x="5890807" y="1089156"/>
            <a:ext cx="1487950" cy="136185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5696123-C34A-C9BA-E4D5-BE8BAD71BDF5}"/>
              </a:ext>
            </a:extLst>
          </p:cNvPr>
          <p:cNvSpPr txBox="1"/>
          <p:nvPr/>
        </p:nvSpPr>
        <p:spPr>
          <a:xfrm>
            <a:off x="6056994" y="904489"/>
            <a:ext cx="115608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外部サイト</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19" name="Picture 2" descr="三井のリパーク さん">
            <a:extLst>
              <a:ext uri="{FF2B5EF4-FFF2-40B4-BE49-F238E27FC236}">
                <a16:creationId xmlns:a16="http://schemas.microsoft.com/office/drawing/2014/main" id="{88626486-B5BC-B45A-302C-7C5B03505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982" y="1421664"/>
            <a:ext cx="1353600" cy="2857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会社概要｜日本パーキング株式会社(NPC24H) さん">
            <a:extLst>
              <a:ext uri="{FF2B5EF4-FFF2-40B4-BE49-F238E27FC236}">
                <a16:creationId xmlns:a16="http://schemas.microsoft.com/office/drawing/2014/main" id="{A4B5F143-3246-B0AF-6724-5F28B8A08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7982" y="1906452"/>
            <a:ext cx="1353600" cy="26696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コネクタ 23">
            <a:extLst>
              <a:ext uri="{FF2B5EF4-FFF2-40B4-BE49-F238E27FC236}">
                <a16:creationId xmlns:a16="http://schemas.microsoft.com/office/drawing/2014/main" id="{00801371-80A4-5CD3-7BAF-0D3E7EBCEA88}"/>
              </a:ext>
            </a:extLst>
          </p:cNvPr>
          <p:cNvCxnSpPr>
            <a:cxnSpLocks/>
          </p:cNvCxnSpPr>
          <p:nvPr/>
        </p:nvCxnSpPr>
        <p:spPr>
          <a:xfrm flipH="1">
            <a:off x="5367578" y="1804572"/>
            <a:ext cx="472428"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89DE762-A8AA-F9B6-8661-EFCCCD202791}"/>
              </a:ext>
            </a:extLst>
          </p:cNvPr>
          <p:cNvCxnSpPr>
            <a:cxnSpLocks/>
          </p:cNvCxnSpPr>
          <p:nvPr/>
        </p:nvCxnSpPr>
        <p:spPr>
          <a:xfrm flipH="1">
            <a:off x="7405520" y="1804572"/>
            <a:ext cx="776455"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27CFC8C-429C-EB66-20BE-7A25F6FBFD32}"/>
              </a:ext>
            </a:extLst>
          </p:cNvPr>
          <p:cNvCxnSpPr>
            <a:cxnSpLocks/>
          </p:cNvCxnSpPr>
          <p:nvPr/>
        </p:nvCxnSpPr>
        <p:spPr>
          <a:xfrm flipH="1">
            <a:off x="3029354" y="1804572"/>
            <a:ext cx="764242"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D24A58DF-2230-1C87-CC20-73F34767A484}"/>
              </a:ext>
            </a:extLst>
          </p:cNvPr>
          <p:cNvSpPr/>
          <p:nvPr/>
        </p:nvSpPr>
        <p:spPr>
          <a:xfrm>
            <a:off x="3844398" y="2964395"/>
            <a:ext cx="1487950" cy="117729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F6415A4-94BA-671A-ED3E-3D9EA89A2D56}"/>
              </a:ext>
            </a:extLst>
          </p:cNvPr>
          <p:cNvSpPr txBox="1"/>
          <p:nvPr/>
        </p:nvSpPr>
        <p:spPr>
          <a:xfrm>
            <a:off x="3898375" y="2779729"/>
            <a:ext cx="138050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フィルタリング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31" name="テキスト ボックス 30">
            <a:extLst>
              <a:ext uri="{FF2B5EF4-FFF2-40B4-BE49-F238E27FC236}">
                <a16:creationId xmlns:a16="http://schemas.microsoft.com/office/drawing/2014/main" id="{CECAC854-B627-03F7-2F20-BD56D695B3FD}"/>
              </a:ext>
            </a:extLst>
          </p:cNvPr>
          <p:cNvSpPr txBox="1"/>
          <p:nvPr/>
        </p:nvSpPr>
        <p:spPr>
          <a:xfrm>
            <a:off x="3844398" y="3209723"/>
            <a:ext cx="1487950" cy="584775"/>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solidFill>
                  <a:schemeClr val="bg1">
                    <a:lumMod val="50000"/>
                  </a:schemeClr>
                </a:solidFill>
                <a:latin typeface="Yu Gothic UI" panose="020B0500000000000000" pitchFamily="50" charset="-128"/>
                <a:ea typeface="Yu Gothic UI" panose="020B0500000000000000" pitchFamily="50" charset="-128"/>
              </a:rPr>
              <a:t>駐車場</a:t>
            </a:r>
            <a:r>
              <a:rPr lang="en-US" altLang="ja-JP" sz="1600" dirty="0">
                <a:solidFill>
                  <a:schemeClr val="bg1">
                    <a:lumMod val="50000"/>
                  </a:schemeClr>
                </a:solidFill>
                <a:latin typeface="Yu Gothic UI" panose="020B0500000000000000" pitchFamily="50" charset="-128"/>
                <a:ea typeface="Yu Gothic UI" panose="020B0500000000000000" pitchFamily="50" charset="-128"/>
              </a:rPr>
              <a:t>ID</a:t>
            </a:r>
          </a:p>
          <a:p>
            <a:pPr marL="285750" indent="-285750">
              <a:buFont typeface="Arial" panose="020B0604020202020204" pitchFamily="34" charset="0"/>
              <a:buChar char="•"/>
            </a:pPr>
            <a:r>
              <a:rPr lang="ja-JP" altLang="en-US" sz="1600" dirty="0">
                <a:solidFill>
                  <a:schemeClr val="bg1">
                    <a:lumMod val="50000"/>
                  </a:schemeClr>
                </a:solidFill>
                <a:latin typeface="Yu Gothic UI" panose="020B0500000000000000" pitchFamily="50" charset="-128"/>
                <a:ea typeface="Yu Gothic UI" panose="020B0500000000000000" pitchFamily="50" charset="-128"/>
              </a:rPr>
              <a:t>緯度</a:t>
            </a:r>
            <a:r>
              <a:rPr lang="en-US" altLang="ja-JP" sz="1600" dirty="0">
                <a:solidFill>
                  <a:schemeClr val="bg1">
                    <a:lumMod val="50000"/>
                  </a:schemeClr>
                </a:solidFill>
                <a:latin typeface="Yu Gothic UI" panose="020B0500000000000000" pitchFamily="50" charset="-128"/>
                <a:ea typeface="Yu Gothic UI" panose="020B0500000000000000" pitchFamily="50" charset="-128"/>
              </a:rPr>
              <a:t>/</a:t>
            </a:r>
            <a:r>
              <a:rPr lang="ja-JP" altLang="en-US" sz="1600" dirty="0">
                <a:solidFill>
                  <a:schemeClr val="bg1">
                    <a:lumMod val="50000"/>
                  </a:schemeClr>
                </a:solidFill>
                <a:latin typeface="Yu Gothic UI" panose="020B0500000000000000" pitchFamily="50" charset="-128"/>
                <a:ea typeface="Yu Gothic UI" panose="020B0500000000000000" pitchFamily="50" charset="-128"/>
              </a:rPr>
              <a:t>経度</a:t>
            </a:r>
          </a:p>
        </p:txBody>
      </p:sp>
      <p:cxnSp>
        <p:nvCxnSpPr>
          <p:cNvPr id="33" name="直線コネクタ 32">
            <a:extLst>
              <a:ext uri="{FF2B5EF4-FFF2-40B4-BE49-F238E27FC236}">
                <a16:creationId xmlns:a16="http://schemas.microsoft.com/office/drawing/2014/main" id="{73CFE3B5-B596-2049-CD14-9B2B4B29F8B1}"/>
              </a:ext>
            </a:extLst>
          </p:cNvPr>
          <p:cNvCxnSpPr>
            <a:cxnSpLocks/>
          </p:cNvCxnSpPr>
          <p:nvPr/>
        </p:nvCxnSpPr>
        <p:spPr>
          <a:xfrm flipH="1">
            <a:off x="3029354" y="3504920"/>
            <a:ext cx="764242"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5A1A981-AF4F-171E-B0F3-C0D4FC939CB1}"/>
              </a:ext>
            </a:extLst>
          </p:cNvPr>
          <p:cNvCxnSpPr>
            <a:cxnSpLocks/>
          </p:cNvCxnSpPr>
          <p:nvPr/>
        </p:nvCxnSpPr>
        <p:spPr>
          <a:xfrm>
            <a:off x="4588373" y="2484882"/>
            <a:ext cx="0" cy="29271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柱 38">
            <a:extLst>
              <a:ext uri="{FF2B5EF4-FFF2-40B4-BE49-F238E27FC236}">
                <a16:creationId xmlns:a16="http://schemas.microsoft.com/office/drawing/2014/main" id="{1A80C05A-7A49-5FA7-449F-18C74072BA67}"/>
              </a:ext>
            </a:extLst>
          </p:cNvPr>
          <p:cNvSpPr/>
          <p:nvPr/>
        </p:nvSpPr>
        <p:spPr>
          <a:xfrm>
            <a:off x="6204545" y="2997855"/>
            <a:ext cx="860474" cy="911063"/>
          </a:xfrm>
          <a:prstGeom prst="can">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400" dirty="0"/>
              <a:t>DB</a:t>
            </a:r>
            <a:endParaRPr kumimoji="1" lang="ja-JP" altLang="en-US" sz="2400" dirty="0"/>
          </a:p>
        </p:txBody>
      </p:sp>
      <p:cxnSp>
        <p:nvCxnSpPr>
          <p:cNvPr id="41" name="直線コネクタ 40">
            <a:extLst>
              <a:ext uri="{FF2B5EF4-FFF2-40B4-BE49-F238E27FC236}">
                <a16:creationId xmlns:a16="http://schemas.microsoft.com/office/drawing/2014/main" id="{E68CCE81-7795-F350-4C6C-1BFB4239A144}"/>
              </a:ext>
            </a:extLst>
          </p:cNvPr>
          <p:cNvCxnSpPr>
            <a:cxnSpLocks/>
          </p:cNvCxnSpPr>
          <p:nvPr/>
        </p:nvCxnSpPr>
        <p:spPr>
          <a:xfrm>
            <a:off x="5370731" y="3504920"/>
            <a:ext cx="768661"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Picture 2" descr="Open AIとは?設立の経緯やChatGPT・Gymについても解説 さん">
            <a:extLst>
              <a:ext uri="{FF2B5EF4-FFF2-40B4-BE49-F238E27FC236}">
                <a16:creationId xmlns:a16="http://schemas.microsoft.com/office/drawing/2014/main" id="{8FD6D3C1-86A9-0A84-190F-0210C54FBB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4815" b="37222"/>
          <a:stretch/>
        </p:blipFill>
        <p:spPr bwMode="auto">
          <a:xfrm>
            <a:off x="5420282" y="5315675"/>
            <a:ext cx="1052969" cy="2944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6" name="正方形/長方形 45">
            <a:extLst>
              <a:ext uri="{FF2B5EF4-FFF2-40B4-BE49-F238E27FC236}">
                <a16:creationId xmlns:a16="http://schemas.microsoft.com/office/drawing/2014/main" id="{2EA68B9A-0135-586D-BB86-2C17E9949937}"/>
              </a:ext>
            </a:extLst>
          </p:cNvPr>
          <p:cNvSpPr/>
          <p:nvPr/>
        </p:nvSpPr>
        <p:spPr>
          <a:xfrm>
            <a:off x="5202792" y="5178623"/>
            <a:ext cx="1487950" cy="7947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D87BB0AB-544A-1B32-F6F7-383D89CEC691}"/>
              </a:ext>
            </a:extLst>
          </p:cNvPr>
          <p:cNvSpPr txBox="1"/>
          <p:nvPr/>
        </p:nvSpPr>
        <p:spPr>
          <a:xfrm>
            <a:off x="5684771" y="4993956"/>
            <a:ext cx="524503"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API</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49" name="フリーフォーム: 図形 48">
            <a:extLst>
              <a:ext uri="{FF2B5EF4-FFF2-40B4-BE49-F238E27FC236}">
                <a16:creationId xmlns:a16="http://schemas.microsoft.com/office/drawing/2014/main" id="{7B0BBFBA-77AC-2FCA-9556-3C4DF463144B}"/>
              </a:ext>
            </a:extLst>
          </p:cNvPr>
          <p:cNvSpPr/>
          <p:nvPr/>
        </p:nvSpPr>
        <p:spPr>
          <a:xfrm>
            <a:off x="4498167" y="4039826"/>
            <a:ext cx="604664" cy="1311806"/>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96EC9769-0F80-645B-DAD2-40FF1CAAAEB1}"/>
              </a:ext>
            </a:extLst>
          </p:cNvPr>
          <p:cNvCxnSpPr>
            <a:cxnSpLocks/>
          </p:cNvCxnSpPr>
          <p:nvPr/>
        </p:nvCxnSpPr>
        <p:spPr>
          <a:xfrm flipH="1">
            <a:off x="3029354" y="5557795"/>
            <a:ext cx="2073477"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80" name="Picture 8" descr="Googleスプレッドシートでチーム力をアップ! | セミナー | 有限会社デジタルムーン さん">
            <a:extLst>
              <a:ext uri="{FF2B5EF4-FFF2-40B4-BE49-F238E27FC236}">
                <a16:creationId xmlns:a16="http://schemas.microsoft.com/office/drawing/2014/main" id="{22467AFA-B1CC-BEEB-212C-CF7871F2F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1901" y="3601583"/>
            <a:ext cx="446856" cy="444387"/>
          </a:xfrm>
          <a:prstGeom prst="rect">
            <a:avLst/>
          </a:prstGeom>
          <a:noFill/>
          <a:extLst>
            <a:ext uri="{909E8E84-426E-40DD-AFC4-6F175D3DCCD1}">
              <a14:hiddenFill xmlns:a14="http://schemas.microsoft.com/office/drawing/2010/main">
                <a:solidFill>
                  <a:srgbClr val="FFFFFF"/>
                </a:solidFill>
              </a14:hiddenFill>
            </a:ext>
          </a:extLst>
        </p:spPr>
      </p:pic>
      <p:sp>
        <p:nvSpPr>
          <p:cNvPr id="54" name="正方形/長方形 53">
            <a:extLst>
              <a:ext uri="{FF2B5EF4-FFF2-40B4-BE49-F238E27FC236}">
                <a16:creationId xmlns:a16="http://schemas.microsoft.com/office/drawing/2014/main" id="{71E5DCAB-B508-E7BD-7D2C-BD2BF3325748}"/>
              </a:ext>
            </a:extLst>
          </p:cNvPr>
          <p:cNvSpPr/>
          <p:nvPr/>
        </p:nvSpPr>
        <p:spPr>
          <a:xfrm>
            <a:off x="8292599" y="2513484"/>
            <a:ext cx="1487950" cy="74130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B400E7C7-192B-2F36-3543-EBD892ECE391}"/>
              </a:ext>
            </a:extLst>
          </p:cNvPr>
          <p:cNvSpPr txBox="1"/>
          <p:nvPr/>
        </p:nvSpPr>
        <p:spPr>
          <a:xfrm>
            <a:off x="8774578" y="2328817"/>
            <a:ext cx="524503"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API</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57" name="正方形/長方形 56">
            <a:extLst>
              <a:ext uri="{FF2B5EF4-FFF2-40B4-BE49-F238E27FC236}">
                <a16:creationId xmlns:a16="http://schemas.microsoft.com/office/drawing/2014/main" id="{7D47EED8-BD6A-4BCC-10EF-9B675E761AAA}"/>
              </a:ext>
            </a:extLst>
          </p:cNvPr>
          <p:cNvSpPr/>
          <p:nvPr/>
        </p:nvSpPr>
        <p:spPr>
          <a:xfrm>
            <a:off x="8292599" y="1522213"/>
            <a:ext cx="1487950" cy="54656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5A27515-7F83-1405-D753-7521EA5E5B1B}"/>
              </a:ext>
            </a:extLst>
          </p:cNvPr>
          <p:cNvSpPr txBox="1"/>
          <p:nvPr/>
        </p:nvSpPr>
        <p:spPr>
          <a:xfrm>
            <a:off x="8347377" y="1337546"/>
            <a:ext cx="1378904"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スクレイピング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22" name="Picture 2" descr="Beautiful Soup | Great Learning">
            <a:extLst>
              <a:ext uri="{FF2B5EF4-FFF2-40B4-BE49-F238E27FC236}">
                <a16:creationId xmlns:a16="http://schemas.microsoft.com/office/drawing/2014/main" id="{0550DAF9-0B27-DFCD-0ABE-0F4F44F4A9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87" b="14547"/>
          <a:stretch/>
        </p:blipFill>
        <p:spPr bwMode="auto">
          <a:xfrm>
            <a:off x="8376411" y="1624376"/>
            <a:ext cx="1352367" cy="431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GoogleMapsAPIの基本。地図描写と指定場所にマーカーを表示するまで。 ｜ WEB系フリーランスの仕事と生活の日記 さん">
            <a:extLst>
              <a:ext uri="{FF2B5EF4-FFF2-40B4-BE49-F238E27FC236}">
                <a16:creationId xmlns:a16="http://schemas.microsoft.com/office/drawing/2014/main" id="{14C0209C-60FF-F196-0515-968EF00117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99474" y="2628202"/>
            <a:ext cx="450038" cy="365125"/>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2890B82A-F124-E51D-23F1-4B6B84C94FFF}"/>
              </a:ext>
            </a:extLst>
          </p:cNvPr>
          <p:cNvSpPr txBox="1"/>
          <p:nvPr/>
        </p:nvSpPr>
        <p:spPr>
          <a:xfrm>
            <a:off x="8308315" y="2664759"/>
            <a:ext cx="1367825" cy="276999"/>
          </a:xfrm>
          <a:prstGeom prst="rect">
            <a:avLst/>
          </a:prstGeom>
          <a:noFill/>
        </p:spPr>
        <p:txBody>
          <a:bodyPr wrap="square" rtlCol="0">
            <a:spAutoFit/>
          </a:bodyPr>
          <a:lstStyle/>
          <a:p>
            <a:r>
              <a:rPr lang="en-US" altLang="ja-JP" sz="1200" dirty="0">
                <a:solidFill>
                  <a:schemeClr val="bg1">
                    <a:lumMod val="50000"/>
                  </a:schemeClr>
                </a:solidFill>
                <a:latin typeface="Yu Gothic UI" panose="020B0500000000000000" pitchFamily="50" charset="-128"/>
                <a:ea typeface="Yu Gothic UI" panose="020B0500000000000000" pitchFamily="50" charset="-128"/>
              </a:rPr>
              <a:t>Google Maps</a:t>
            </a:r>
          </a:p>
        </p:txBody>
      </p:sp>
      <p:cxnSp>
        <p:nvCxnSpPr>
          <p:cNvPr id="60" name="直線コネクタ 59">
            <a:extLst>
              <a:ext uri="{FF2B5EF4-FFF2-40B4-BE49-F238E27FC236}">
                <a16:creationId xmlns:a16="http://schemas.microsoft.com/office/drawing/2014/main" id="{D7B71E19-11FA-FDC6-EBEF-B4F104ABBFA2}"/>
              </a:ext>
            </a:extLst>
          </p:cNvPr>
          <p:cNvCxnSpPr>
            <a:cxnSpLocks/>
          </p:cNvCxnSpPr>
          <p:nvPr/>
        </p:nvCxnSpPr>
        <p:spPr>
          <a:xfrm flipV="1">
            <a:off x="9035958" y="2074654"/>
            <a:ext cx="0" cy="254163"/>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フリーフォーム: 図形 61">
            <a:extLst>
              <a:ext uri="{FF2B5EF4-FFF2-40B4-BE49-F238E27FC236}">
                <a16:creationId xmlns:a16="http://schemas.microsoft.com/office/drawing/2014/main" id="{A009F590-729C-E50A-C01B-2C249EB4C5A1}"/>
              </a:ext>
            </a:extLst>
          </p:cNvPr>
          <p:cNvSpPr/>
          <p:nvPr/>
        </p:nvSpPr>
        <p:spPr>
          <a:xfrm flipH="1">
            <a:off x="7405519" y="3306162"/>
            <a:ext cx="1291691" cy="234928"/>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87" name="直線コネクタ 3086">
            <a:extLst>
              <a:ext uri="{FF2B5EF4-FFF2-40B4-BE49-F238E27FC236}">
                <a16:creationId xmlns:a16="http://schemas.microsoft.com/office/drawing/2014/main" id="{0194B9A3-DBDF-300E-B0C9-E2ECA5712790}"/>
              </a:ext>
            </a:extLst>
          </p:cNvPr>
          <p:cNvCxnSpPr>
            <a:cxnSpLocks/>
          </p:cNvCxnSpPr>
          <p:nvPr/>
        </p:nvCxnSpPr>
        <p:spPr>
          <a:xfrm flipH="1">
            <a:off x="6804668" y="5439488"/>
            <a:ext cx="1677775"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91" name="フリーフォーム: 図形 3090">
            <a:extLst>
              <a:ext uri="{FF2B5EF4-FFF2-40B4-BE49-F238E27FC236}">
                <a16:creationId xmlns:a16="http://schemas.microsoft.com/office/drawing/2014/main" id="{C0A397DE-65FA-91B8-087C-34DBC23AD292}"/>
              </a:ext>
            </a:extLst>
          </p:cNvPr>
          <p:cNvSpPr/>
          <p:nvPr/>
        </p:nvSpPr>
        <p:spPr>
          <a:xfrm>
            <a:off x="4683124" y="4039826"/>
            <a:ext cx="3799319" cy="801130"/>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92" name="Picture 18" descr="Streamlit 入門｜npaka さん">
            <a:extLst>
              <a:ext uri="{FF2B5EF4-FFF2-40B4-BE49-F238E27FC236}">
                <a16:creationId xmlns:a16="http://schemas.microsoft.com/office/drawing/2014/main" id="{DDEC2F0C-F15B-8B40-6DB9-07A212775A3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092" t="31721" r="28929" b="25800"/>
          <a:stretch/>
        </p:blipFill>
        <p:spPr bwMode="auto">
          <a:xfrm>
            <a:off x="9159045" y="4690389"/>
            <a:ext cx="1024408" cy="545050"/>
          </a:xfrm>
          <a:prstGeom prst="rect">
            <a:avLst/>
          </a:prstGeom>
          <a:noFill/>
          <a:extLst>
            <a:ext uri="{909E8E84-426E-40DD-AFC4-6F175D3DCCD1}">
              <a14:hiddenFill xmlns:a14="http://schemas.microsoft.com/office/drawing/2010/main">
                <a:solidFill>
                  <a:srgbClr val="FFFFFF"/>
                </a:solidFill>
              </a14:hiddenFill>
            </a:ext>
          </a:extLst>
        </p:spPr>
      </p:pic>
      <p:sp>
        <p:nvSpPr>
          <p:cNvPr id="3093" name="正方形/長方形 3092">
            <a:extLst>
              <a:ext uri="{FF2B5EF4-FFF2-40B4-BE49-F238E27FC236}">
                <a16:creationId xmlns:a16="http://schemas.microsoft.com/office/drawing/2014/main" id="{16E42A30-ACFC-B69B-8FC4-2577EFE9AF5E}"/>
              </a:ext>
            </a:extLst>
          </p:cNvPr>
          <p:cNvSpPr/>
          <p:nvPr/>
        </p:nvSpPr>
        <p:spPr>
          <a:xfrm>
            <a:off x="8586886" y="4518181"/>
            <a:ext cx="2178508" cy="12887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4" name="テキスト ボックス 3093">
            <a:extLst>
              <a:ext uri="{FF2B5EF4-FFF2-40B4-BE49-F238E27FC236}">
                <a16:creationId xmlns:a16="http://schemas.microsoft.com/office/drawing/2014/main" id="{182833BB-E77F-3031-41DE-2A6D2ED14B7B}"/>
              </a:ext>
            </a:extLst>
          </p:cNvPr>
          <p:cNvSpPr txBox="1"/>
          <p:nvPr/>
        </p:nvSpPr>
        <p:spPr>
          <a:xfrm>
            <a:off x="8655926" y="4335042"/>
            <a:ext cx="2040944"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Output(Web</a:t>
            </a:r>
            <a:r>
              <a:rPr lang="ja-JP" altLang="en-US" dirty="0">
                <a:solidFill>
                  <a:schemeClr val="bg1">
                    <a:lumMod val="50000"/>
                  </a:schemeClr>
                </a:solidFill>
                <a:latin typeface="Yu Gothic UI" panose="020B0500000000000000" pitchFamily="50" charset="-128"/>
                <a:ea typeface="Yu Gothic UI" panose="020B0500000000000000" pitchFamily="50" charset="-128"/>
              </a:rPr>
              <a:t>アプリ</a:t>
            </a:r>
            <a:r>
              <a:rPr lang="en-US" altLang="ja-JP" dirty="0">
                <a:solidFill>
                  <a:schemeClr val="bg1">
                    <a:lumMod val="50000"/>
                  </a:schemeClr>
                </a:solidFill>
                <a:latin typeface="Yu Gothic UI" panose="020B0500000000000000" pitchFamily="50" charset="-128"/>
                <a:ea typeface="Yu Gothic UI" panose="020B0500000000000000" pitchFamily="50" charset="-128"/>
              </a:rPr>
              <a:t>)</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3097" name="Picture 20" descr="HTML基礎 | Workschool（ワークスクール） さん">
            <a:extLst>
              <a:ext uri="{FF2B5EF4-FFF2-40B4-BE49-F238E27FC236}">
                <a16:creationId xmlns:a16="http://schemas.microsoft.com/office/drawing/2014/main" id="{516248F6-C06E-3C81-8A03-6CD96CFAEE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8680" y="5304306"/>
            <a:ext cx="435600" cy="4356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2" descr="CSS - Wikipedia さん">
            <a:extLst>
              <a:ext uri="{FF2B5EF4-FFF2-40B4-BE49-F238E27FC236}">
                <a16:creationId xmlns:a16="http://schemas.microsoft.com/office/drawing/2014/main" id="{2F6CE84D-0BDF-300D-914F-44D4ACD6CB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60043" y="5309240"/>
            <a:ext cx="309760" cy="435600"/>
          </a:xfrm>
          <a:prstGeom prst="rect">
            <a:avLst/>
          </a:prstGeom>
          <a:noFill/>
          <a:extLst>
            <a:ext uri="{909E8E84-426E-40DD-AFC4-6F175D3DCCD1}">
              <a14:hiddenFill xmlns:a14="http://schemas.microsoft.com/office/drawing/2010/main">
                <a:solidFill>
                  <a:srgbClr val="FFFFFF"/>
                </a:solidFill>
              </a14:hiddenFill>
            </a:ext>
          </a:extLst>
        </p:spPr>
      </p:pic>
      <p:sp>
        <p:nvSpPr>
          <p:cNvPr id="3100" name="テキスト ボックス 3099">
            <a:extLst>
              <a:ext uri="{FF2B5EF4-FFF2-40B4-BE49-F238E27FC236}">
                <a16:creationId xmlns:a16="http://schemas.microsoft.com/office/drawing/2014/main" id="{73660C40-092F-7FCD-7759-E0E86C5657C7}"/>
              </a:ext>
            </a:extLst>
          </p:cNvPr>
          <p:cNvSpPr txBox="1"/>
          <p:nvPr/>
        </p:nvSpPr>
        <p:spPr>
          <a:xfrm>
            <a:off x="6881445" y="5462895"/>
            <a:ext cx="1487950" cy="261610"/>
          </a:xfrm>
          <a:prstGeom prst="rect">
            <a:avLst/>
          </a:prstGeom>
          <a:noFill/>
        </p:spPr>
        <p:txBody>
          <a:bodyPr wrap="square">
            <a:spAutoFit/>
          </a:bodyPr>
          <a:lstStyle/>
          <a:p>
            <a:pPr algn="ctr"/>
            <a:r>
              <a:rPr lang="ja-JP" altLang="en-US" sz="1100" dirty="0">
                <a:solidFill>
                  <a:schemeClr val="accent1"/>
                </a:solidFill>
              </a:rPr>
              <a:t>最安の駐車場を提案</a:t>
            </a:r>
          </a:p>
        </p:txBody>
      </p:sp>
      <p:sp>
        <p:nvSpPr>
          <p:cNvPr id="3101" name="テキスト ボックス 3100">
            <a:extLst>
              <a:ext uri="{FF2B5EF4-FFF2-40B4-BE49-F238E27FC236}">
                <a16:creationId xmlns:a16="http://schemas.microsoft.com/office/drawing/2014/main" id="{597F11FE-5B5E-938B-CF8F-9054B7BA18AA}"/>
              </a:ext>
            </a:extLst>
          </p:cNvPr>
          <p:cNvSpPr txBox="1"/>
          <p:nvPr/>
        </p:nvSpPr>
        <p:spPr>
          <a:xfrm>
            <a:off x="6881445" y="4877183"/>
            <a:ext cx="1487950" cy="261610"/>
          </a:xfrm>
          <a:prstGeom prst="rect">
            <a:avLst/>
          </a:prstGeom>
          <a:noFill/>
        </p:spPr>
        <p:txBody>
          <a:bodyPr wrap="square">
            <a:spAutoFit/>
          </a:bodyPr>
          <a:lstStyle/>
          <a:p>
            <a:pPr algn="ctr"/>
            <a:r>
              <a:rPr lang="ja-JP" altLang="en-US" sz="1100" dirty="0">
                <a:solidFill>
                  <a:schemeClr val="accent1"/>
                </a:solidFill>
              </a:rPr>
              <a:t>該当駐車場を抽出</a:t>
            </a:r>
          </a:p>
        </p:txBody>
      </p:sp>
      <p:sp>
        <p:nvSpPr>
          <p:cNvPr id="3102" name="テキスト ボックス 3101">
            <a:extLst>
              <a:ext uri="{FF2B5EF4-FFF2-40B4-BE49-F238E27FC236}">
                <a16:creationId xmlns:a16="http://schemas.microsoft.com/office/drawing/2014/main" id="{FDC30486-0DB7-EB9F-514F-BDC60F9DFFCF}"/>
              </a:ext>
            </a:extLst>
          </p:cNvPr>
          <p:cNvSpPr txBox="1"/>
          <p:nvPr/>
        </p:nvSpPr>
        <p:spPr>
          <a:xfrm>
            <a:off x="8253664" y="2988079"/>
            <a:ext cx="1583638" cy="261610"/>
          </a:xfrm>
          <a:prstGeom prst="rect">
            <a:avLst/>
          </a:prstGeom>
          <a:noFill/>
        </p:spPr>
        <p:txBody>
          <a:bodyPr wrap="square">
            <a:spAutoFit/>
          </a:bodyPr>
          <a:lstStyle/>
          <a:p>
            <a:pPr algn="ctr"/>
            <a:r>
              <a:rPr lang="ja-JP" altLang="en-US" sz="1100" dirty="0">
                <a:solidFill>
                  <a:schemeClr val="accent1"/>
                </a:solidFill>
              </a:rPr>
              <a:t>住所→緯度</a:t>
            </a:r>
            <a:r>
              <a:rPr lang="en-US" altLang="ja-JP" sz="1100" dirty="0">
                <a:solidFill>
                  <a:schemeClr val="accent1"/>
                </a:solidFill>
              </a:rPr>
              <a:t>/</a:t>
            </a:r>
            <a:r>
              <a:rPr lang="ja-JP" altLang="en-US" sz="1100" dirty="0">
                <a:solidFill>
                  <a:schemeClr val="accent1"/>
                </a:solidFill>
              </a:rPr>
              <a:t>経度変換</a:t>
            </a:r>
          </a:p>
        </p:txBody>
      </p:sp>
      <p:sp>
        <p:nvSpPr>
          <p:cNvPr id="3104" name="テキスト ボックス 3103">
            <a:extLst>
              <a:ext uri="{FF2B5EF4-FFF2-40B4-BE49-F238E27FC236}">
                <a16:creationId xmlns:a16="http://schemas.microsoft.com/office/drawing/2014/main" id="{9EC33435-1557-2C10-D7F2-0877BE1A2693}"/>
              </a:ext>
            </a:extLst>
          </p:cNvPr>
          <p:cNvSpPr txBox="1"/>
          <p:nvPr/>
        </p:nvSpPr>
        <p:spPr>
          <a:xfrm>
            <a:off x="7865502" y="879088"/>
            <a:ext cx="110799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定期実行</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grpSp>
        <p:nvGrpSpPr>
          <p:cNvPr id="3079" name="グループ化 3078">
            <a:extLst>
              <a:ext uri="{FF2B5EF4-FFF2-40B4-BE49-F238E27FC236}">
                <a16:creationId xmlns:a16="http://schemas.microsoft.com/office/drawing/2014/main" id="{47EFEFC4-2C5E-0CC1-CAC2-288ACFF80183}"/>
              </a:ext>
            </a:extLst>
          </p:cNvPr>
          <p:cNvGrpSpPr/>
          <p:nvPr/>
        </p:nvGrpSpPr>
        <p:grpSpPr>
          <a:xfrm>
            <a:off x="8876642" y="835154"/>
            <a:ext cx="1599342" cy="431806"/>
            <a:chOff x="9716302" y="1715392"/>
            <a:chExt cx="1599342" cy="431806"/>
          </a:xfrm>
          <a:solidFill>
            <a:schemeClr val="bg1"/>
          </a:solidFill>
        </p:grpSpPr>
        <p:pic>
          <p:nvPicPr>
            <p:cNvPr id="3086" name="Picture 14" descr="GitHub Actions Integration">
              <a:extLst>
                <a:ext uri="{FF2B5EF4-FFF2-40B4-BE49-F238E27FC236}">
                  <a16:creationId xmlns:a16="http://schemas.microsoft.com/office/drawing/2014/main" id="{A9DEDED0-0BCB-D948-A8AA-BF202DDC39A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10154" t="10497" r="11980" b="10497"/>
            <a:stretch/>
          </p:blipFill>
          <p:spPr bwMode="auto">
            <a:xfrm>
              <a:off x="10038890" y="1715392"/>
              <a:ext cx="1276754" cy="431806"/>
            </a:xfrm>
            <a:prstGeom prst="rect">
              <a:avLst/>
            </a:prstGeom>
            <a:grpFill/>
          </p:spPr>
        </p:pic>
        <p:pic>
          <p:nvPicPr>
            <p:cNvPr id="3088" name="Picture 16" descr="GitHub Logos and Usage · GitHub さん">
              <a:extLst>
                <a:ext uri="{FF2B5EF4-FFF2-40B4-BE49-F238E27FC236}">
                  <a16:creationId xmlns:a16="http://schemas.microsoft.com/office/drawing/2014/main" id="{4DDB4321-8043-9969-D3D8-485197CC93CA}"/>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302" y="1761931"/>
              <a:ext cx="327937" cy="327937"/>
            </a:xfrm>
            <a:prstGeom prst="rect">
              <a:avLst/>
            </a:prstGeom>
            <a:grpFill/>
          </p:spPr>
        </p:pic>
      </p:grpSp>
      <p:pic>
        <p:nvPicPr>
          <p:cNvPr id="3109" name="Picture 4" descr="SHIDA_NORIYUKI-6さんのプロフィール写真">
            <a:extLst>
              <a:ext uri="{FF2B5EF4-FFF2-40B4-BE49-F238E27FC236}">
                <a16:creationId xmlns:a16="http://schemas.microsoft.com/office/drawing/2014/main" id="{F78348AF-A927-0B13-E2CA-02913062D9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31716" y="1167253"/>
            <a:ext cx="270000" cy="27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110" name="Picture 6" descr="Matsuura Tomoya-6さんのプロフィール写真">
            <a:extLst>
              <a:ext uri="{FF2B5EF4-FFF2-40B4-BE49-F238E27FC236}">
                <a16:creationId xmlns:a16="http://schemas.microsoft.com/office/drawing/2014/main" id="{5112EAFF-0D60-AB74-37D5-49C93D1F8F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07941" y="3128846"/>
            <a:ext cx="270000" cy="27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112" name="Picture 10" descr="Kuroda H-6さんのプロフィール写真">
            <a:extLst>
              <a:ext uri="{FF2B5EF4-FFF2-40B4-BE49-F238E27FC236}">
                <a16:creationId xmlns:a16="http://schemas.microsoft.com/office/drawing/2014/main" id="{9B58430A-8CEF-B7AA-A993-FA01FF7DB3D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13769" y="5699439"/>
            <a:ext cx="270000" cy="27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113" name="Picture 8" descr="Yamazaki Haruto-6さんのプロフィール写真">
            <a:extLst>
              <a:ext uri="{FF2B5EF4-FFF2-40B4-BE49-F238E27FC236}">
                <a16:creationId xmlns:a16="http://schemas.microsoft.com/office/drawing/2014/main" id="{74142236-A8FA-7D43-F0F4-23F7D51D6D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91226" y="4679999"/>
            <a:ext cx="270000" cy="27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115" name="Picture 4" descr="SHIDA_NORIYUKI-6さんのプロフィール写真">
            <a:extLst>
              <a:ext uri="{FF2B5EF4-FFF2-40B4-BE49-F238E27FC236}">
                <a16:creationId xmlns:a16="http://schemas.microsoft.com/office/drawing/2014/main" id="{C416857A-2CA9-FB2D-0DA6-2A0F26DAF4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30172" y="2796479"/>
            <a:ext cx="270000" cy="27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118" name="Picture 8" descr="Yamazaki Haruto-6さんのプロフィール写真">
            <a:extLst>
              <a:ext uri="{FF2B5EF4-FFF2-40B4-BE49-F238E27FC236}">
                <a16:creationId xmlns:a16="http://schemas.microsoft.com/office/drawing/2014/main" id="{5A76C84B-CF97-CBA6-66B0-82B1D223CF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79303" y="1209630"/>
            <a:ext cx="270000" cy="27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119" name="Picture 8" descr="Yamazaki Haruto-6さんのプロフィール写真">
            <a:extLst>
              <a:ext uri="{FF2B5EF4-FFF2-40B4-BE49-F238E27FC236}">
                <a16:creationId xmlns:a16="http://schemas.microsoft.com/office/drawing/2014/main" id="{5264814E-2BBE-6B0C-09A8-A9795F05783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0253" y="3877925"/>
            <a:ext cx="270000" cy="27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121" name="Picture 4" descr="SHIDA_NORIYUKI-6さんのプロフィール写真">
            <a:extLst>
              <a:ext uri="{FF2B5EF4-FFF2-40B4-BE49-F238E27FC236}">
                <a16:creationId xmlns:a16="http://schemas.microsoft.com/office/drawing/2014/main" id="{C47ED46F-2F23-6AE1-728D-889AEB3DF8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82571" y="1208497"/>
            <a:ext cx="270000" cy="27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3122" name="Picture 8" descr="Yamazaki Haruto-6さんのプロフィール写真">
            <a:extLst>
              <a:ext uri="{FF2B5EF4-FFF2-40B4-BE49-F238E27FC236}">
                <a16:creationId xmlns:a16="http://schemas.microsoft.com/office/drawing/2014/main" id="{0874F847-84E9-B09F-536D-DE99D7E1B8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99706" y="1209630"/>
            <a:ext cx="270000" cy="27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06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5" name="フリーフォーム: 図形 3104">
            <a:extLst>
              <a:ext uri="{FF2B5EF4-FFF2-40B4-BE49-F238E27FC236}">
                <a16:creationId xmlns:a16="http://schemas.microsoft.com/office/drawing/2014/main" id="{CDB6E6F6-17C9-B258-D39C-B56F196708BF}"/>
              </a:ext>
            </a:extLst>
          </p:cNvPr>
          <p:cNvSpPr/>
          <p:nvPr/>
        </p:nvSpPr>
        <p:spPr>
          <a:xfrm>
            <a:off x="5781675" y="1047750"/>
            <a:ext cx="4981575" cy="3095625"/>
          </a:xfrm>
          <a:custGeom>
            <a:avLst/>
            <a:gdLst>
              <a:gd name="connsiteX0" fmla="*/ 4962525 w 4981575"/>
              <a:gd name="connsiteY0" fmla="*/ 3095625 h 3095625"/>
              <a:gd name="connsiteX1" fmla="*/ 0 w 4981575"/>
              <a:gd name="connsiteY1" fmla="*/ 3095625 h 3095625"/>
              <a:gd name="connsiteX2" fmla="*/ 0 w 4981575"/>
              <a:gd name="connsiteY2" fmla="*/ 1676400 h 3095625"/>
              <a:gd name="connsiteX3" fmla="*/ 1790700 w 4981575"/>
              <a:gd name="connsiteY3" fmla="*/ 1676400 h 3095625"/>
              <a:gd name="connsiteX4" fmla="*/ 1790700 w 4981575"/>
              <a:gd name="connsiteY4" fmla="*/ 0 h 3095625"/>
              <a:gd name="connsiteX5" fmla="*/ 4981575 w 4981575"/>
              <a:gd name="connsiteY5" fmla="*/ 0 h 3095625"/>
              <a:gd name="connsiteX6" fmla="*/ 4962525 w 4981575"/>
              <a:gd name="connsiteY6" fmla="*/ 3095625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1575" h="3095625">
                <a:moveTo>
                  <a:pt x="4962525" y="3095625"/>
                </a:moveTo>
                <a:lnTo>
                  <a:pt x="0" y="3095625"/>
                </a:lnTo>
                <a:lnTo>
                  <a:pt x="0" y="1676400"/>
                </a:lnTo>
                <a:lnTo>
                  <a:pt x="1790700" y="1676400"/>
                </a:lnTo>
                <a:lnTo>
                  <a:pt x="1790700" y="0"/>
                </a:lnTo>
                <a:lnTo>
                  <a:pt x="4981575" y="0"/>
                </a:lnTo>
                <a:lnTo>
                  <a:pt x="4962525" y="3095625"/>
                </a:lnTo>
                <a:close/>
              </a:path>
            </a:pathLst>
          </a:cu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162E246-8879-F47D-7FD9-4F4F67637929}"/>
              </a:ext>
            </a:extLst>
          </p:cNvPr>
          <p:cNvSpPr>
            <a:spLocks noGrp="1"/>
          </p:cNvSpPr>
          <p:nvPr>
            <p:ph type="title"/>
          </p:nvPr>
        </p:nvSpPr>
        <p:spPr/>
        <p:txBody>
          <a:bodyPr/>
          <a:lstStyle/>
          <a:p>
            <a:r>
              <a:rPr kumimoji="1" lang="ja-JP" altLang="en-US" dirty="0"/>
              <a:t>全体像</a:t>
            </a:r>
            <a:r>
              <a:rPr kumimoji="1" lang="en-US" altLang="ja-JP" dirty="0"/>
              <a:t>_</a:t>
            </a:r>
            <a:r>
              <a:rPr lang="en-US" altLang="ja-JP" dirty="0"/>
              <a:t>DB</a:t>
            </a:r>
            <a:endParaRPr kumimoji="1" lang="ja-JP" altLang="en-US" dirty="0"/>
          </a:p>
        </p:txBody>
      </p:sp>
      <p:sp>
        <p:nvSpPr>
          <p:cNvPr id="3" name="スライド番号プレースホルダー 2">
            <a:extLst>
              <a:ext uri="{FF2B5EF4-FFF2-40B4-BE49-F238E27FC236}">
                <a16:creationId xmlns:a16="http://schemas.microsoft.com/office/drawing/2014/main" id="{516598E3-A27E-C430-651E-E24A17B8B4E3}"/>
              </a:ext>
            </a:extLst>
          </p:cNvPr>
          <p:cNvSpPr>
            <a:spLocks noGrp="1"/>
          </p:cNvSpPr>
          <p:nvPr>
            <p:ph type="sldNum" sz="quarter" idx="12"/>
          </p:nvPr>
        </p:nvSpPr>
        <p:spPr/>
        <p:txBody>
          <a:bodyPr/>
          <a:lstStyle/>
          <a:p>
            <a:fld id="{2D47C981-C9AC-4FB6-BDCE-186A5C2BF050}" type="slidenum">
              <a:rPr lang="ja-JP" altLang="en-US" smtClean="0"/>
              <a:pPr/>
              <a:t>6</a:t>
            </a:fld>
            <a:endParaRPr lang="ja-JP" altLang="en-US"/>
          </a:p>
        </p:txBody>
      </p:sp>
      <p:sp>
        <p:nvSpPr>
          <p:cNvPr id="15" name="正方形/長方形 14">
            <a:extLst>
              <a:ext uri="{FF2B5EF4-FFF2-40B4-BE49-F238E27FC236}">
                <a16:creationId xmlns:a16="http://schemas.microsoft.com/office/drawing/2014/main" id="{6CDE7498-E97C-7B69-8918-1A54C7EBA884}"/>
              </a:ext>
            </a:extLst>
          </p:cNvPr>
          <p:cNvSpPr/>
          <p:nvPr/>
        </p:nvSpPr>
        <p:spPr>
          <a:xfrm>
            <a:off x="5890807" y="1089156"/>
            <a:ext cx="1487950" cy="136185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5696123-C34A-C9BA-E4D5-BE8BAD71BDF5}"/>
              </a:ext>
            </a:extLst>
          </p:cNvPr>
          <p:cNvSpPr txBox="1"/>
          <p:nvPr/>
        </p:nvSpPr>
        <p:spPr>
          <a:xfrm>
            <a:off x="6056994" y="904489"/>
            <a:ext cx="115608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外部サイト</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19" name="Picture 2" descr="三井のリパーク さん">
            <a:extLst>
              <a:ext uri="{FF2B5EF4-FFF2-40B4-BE49-F238E27FC236}">
                <a16:creationId xmlns:a16="http://schemas.microsoft.com/office/drawing/2014/main" id="{88626486-B5BC-B45A-302C-7C5B0350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982" y="1421664"/>
            <a:ext cx="1353600" cy="2857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会社概要｜日本パーキング株式会社(NPC24H) さん">
            <a:extLst>
              <a:ext uri="{FF2B5EF4-FFF2-40B4-BE49-F238E27FC236}">
                <a16:creationId xmlns:a16="http://schemas.microsoft.com/office/drawing/2014/main" id="{A4B5F143-3246-B0AF-6724-5F28B8A08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982" y="1906452"/>
            <a:ext cx="1353600" cy="26696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線コネクタ 25">
            <a:extLst>
              <a:ext uri="{FF2B5EF4-FFF2-40B4-BE49-F238E27FC236}">
                <a16:creationId xmlns:a16="http://schemas.microsoft.com/office/drawing/2014/main" id="{789DE762-A8AA-F9B6-8661-EFCCCD202791}"/>
              </a:ext>
            </a:extLst>
          </p:cNvPr>
          <p:cNvCxnSpPr>
            <a:cxnSpLocks/>
          </p:cNvCxnSpPr>
          <p:nvPr/>
        </p:nvCxnSpPr>
        <p:spPr>
          <a:xfrm flipH="1">
            <a:off x="7405520" y="1804572"/>
            <a:ext cx="776455"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柱 38">
            <a:extLst>
              <a:ext uri="{FF2B5EF4-FFF2-40B4-BE49-F238E27FC236}">
                <a16:creationId xmlns:a16="http://schemas.microsoft.com/office/drawing/2014/main" id="{1A80C05A-7A49-5FA7-449F-18C74072BA67}"/>
              </a:ext>
            </a:extLst>
          </p:cNvPr>
          <p:cNvSpPr/>
          <p:nvPr/>
        </p:nvSpPr>
        <p:spPr>
          <a:xfrm>
            <a:off x="6204545" y="2997855"/>
            <a:ext cx="860474" cy="911063"/>
          </a:xfrm>
          <a:prstGeom prst="can">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400" dirty="0"/>
              <a:t>DB</a:t>
            </a:r>
            <a:endParaRPr kumimoji="1" lang="ja-JP" altLang="en-US" sz="2400" dirty="0"/>
          </a:p>
        </p:txBody>
      </p:sp>
      <p:pic>
        <p:nvPicPr>
          <p:cNvPr id="3080" name="Picture 8" descr="Googleスプレッドシートでチーム力をアップ! | セミナー | 有限会社デジタルムーン さん">
            <a:extLst>
              <a:ext uri="{FF2B5EF4-FFF2-40B4-BE49-F238E27FC236}">
                <a16:creationId xmlns:a16="http://schemas.microsoft.com/office/drawing/2014/main" id="{22467AFA-B1CC-BEEB-212C-CF7871F2F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901" y="3601583"/>
            <a:ext cx="446856" cy="444387"/>
          </a:xfrm>
          <a:prstGeom prst="rect">
            <a:avLst/>
          </a:prstGeom>
          <a:noFill/>
          <a:extLst>
            <a:ext uri="{909E8E84-426E-40DD-AFC4-6F175D3DCCD1}">
              <a14:hiddenFill xmlns:a14="http://schemas.microsoft.com/office/drawing/2010/main">
                <a:solidFill>
                  <a:srgbClr val="FFFFFF"/>
                </a:solidFill>
              </a14:hiddenFill>
            </a:ext>
          </a:extLst>
        </p:spPr>
      </p:pic>
      <p:sp>
        <p:nvSpPr>
          <p:cNvPr id="54" name="正方形/長方形 53">
            <a:extLst>
              <a:ext uri="{FF2B5EF4-FFF2-40B4-BE49-F238E27FC236}">
                <a16:creationId xmlns:a16="http://schemas.microsoft.com/office/drawing/2014/main" id="{71E5DCAB-B508-E7BD-7D2C-BD2BF3325748}"/>
              </a:ext>
            </a:extLst>
          </p:cNvPr>
          <p:cNvSpPr/>
          <p:nvPr/>
        </p:nvSpPr>
        <p:spPr>
          <a:xfrm>
            <a:off x="8292599" y="2513484"/>
            <a:ext cx="1487950" cy="74130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B400E7C7-192B-2F36-3543-EBD892ECE391}"/>
              </a:ext>
            </a:extLst>
          </p:cNvPr>
          <p:cNvSpPr txBox="1"/>
          <p:nvPr/>
        </p:nvSpPr>
        <p:spPr>
          <a:xfrm>
            <a:off x="8774578" y="2328817"/>
            <a:ext cx="524503"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API</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57" name="正方形/長方形 56">
            <a:extLst>
              <a:ext uri="{FF2B5EF4-FFF2-40B4-BE49-F238E27FC236}">
                <a16:creationId xmlns:a16="http://schemas.microsoft.com/office/drawing/2014/main" id="{7D47EED8-BD6A-4BCC-10EF-9B675E761AAA}"/>
              </a:ext>
            </a:extLst>
          </p:cNvPr>
          <p:cNvSpPr/>
          <p:nvPr/>
        </p:nvSpPr>
        <p:spPr>
          <a:xfrm>
            <a:off x="8292599" y="1522213"/>
            <a:ext cx="1487950" cy="54656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5A27515-7F83-1405-D753-7521EA5E5B1B}"/>
              </a:ext>
            </a:extLst>
          </p:cNvPr>
          <p:cNvSpPr txBox="1"/>
          <p:nvPr/>
        </p:nvSpPr>
        <p:spPr>
          <a:xfrm>
            <a:off x="8347377" y="1337546"/>
            <a:ext cx="1378904"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スクレイピング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22" name="Picture 2" descr="Beautiful Soup | Great Learning">
            <a:extLst>
              <a:ext uri="{FF2B5EF4-FFF2-40B4-BE49-F238E27FC236}">
                <a16:creationId xmlns:a16="http://schemas.microsoft.com/office/drawing/2014/main" id="{0550DAF9-0B27-DFCD-0ABE-0F4F44F4A9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187" b="14547"/>
          <a:stretch/>
        </p:blipFill>
        <p:spPr bwMode="auto">
          <a:xfrm>
            <a:off x="8376411" y="1624376"/>
            <a:ext cx="1352367" cy="431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GoogleMapsAPIの基本。地図描写と指定場所にマーカーを表示するまで。 ｜ WEB系フリーランスの仕事と生活の日記 さん">
            <a:extLst>
              <a:ext uri="{FF2B5EF4-FFF2-40B4-BE49-F238E27FC236}">
                <a16:creationId xmlns:a16="http://schemas.microsoft.com/office/drawing/2014/main" id="{14C0209C-60FF-F196-0515-968EF00117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9474" y="2628202"/>
            <a:ext cx="450038" cy="365125"/>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2890B82A-F124-E51D-23F1-4B6B84C94FFF}"/>
              </a:ext>
            </a:extLst>
          </p:cNvPr>
          <p:cNvSpPr txBox="1"/>
          <p:nvPr/>
        </p:nvSpPr>
        <p:spPr>
          <a:xfrm>
            <a:off x="8308315" y="2664759"/>
            <a:ext cx="1367825" cy="276999"/>
          </a:xfrm>
          <a:prstGeom prst="rect">
            <a:avLst/>
          </a:prstGeom>
          <a:noFill/>
        </p:spPr>
        <p:txBody>
          <a:bodyPr wrap="square" rtlCol="0">
            <a:spAutoFit/>
          </a:bodyPr>
          <a:lstStyle/>
          <a:p>
            <a:r>
              <a:rPr lang="en-US" altLang="ja-JP" sz="1200" dirty="0">
                <a:solidFill>
                  <a:schemeClr val="bg1">
                    <a:lumMod val="50000"/>
                  </a:schemeClr>
                </a:solidFill>
                <a:latin typeface="Yu Gothic UI" panose="020B0500000000000000" pitchFamily="50" charset="-128"/>
                <a:ea typeface="Yu Gothic UI" panose="020B0500000000000000" pitchFamily="50" charset="-128"/>
              </a:rPr>
              <a:t>Google Maps</a:t>
            </a:r>
          </a:p>
        </p:txBody>
      </p:sp>
      <p:cxnSp>
        <p:nvCxnSpPr>
          <p:cNvPr id="60" name="直線コネクタ 59">
            <a:extLst>
              <a:ext uri="{FF2B5EF4-FFF2-40B4-BE49-F238E27FC236}">
                <a16:creationId xmlns:a16="http://schemas.microsoft.com/office/drawing/2014/main" id="{D7B71E19-11FA-FDC6-EBEF-B4F104ABBFA2}"/>
              </a:ext>
            </a:extLst>
          </p:cNvPr>
          <p:cNvCxnSpPr>
            <a:cxnSpLocks/>
          </p:cNvCxnSpPr>
          <p:nvPr/>
        </p:nvCxnSpPr>
        <p:spPr>
          <a:xfrm flipV="1">
            <a:off x="9035958" y="2074654"/>
            <a:ext cx="0" cy="254163"/>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フリーフォーム: 図形 61">
            <a:extLst>
              <a:ext uri="{FF2B5EF4-FFF2-40B4-BE49-F238E27FC236}">
                <a16:creationId xmlns:a16="http://schemas.microsoft.com/office/drawing/2014/main" id="{A009F590-729C-E50A-C01B-2C249EB4C5A1}"/>
              </a:ext>
            </a:extLst>
          </p:cNvPr>
          <p:cNvSpPr/>
          <p:nvPr/>
        </p:nvSpPr>
        <p:spPr>
          <a:xfrm flipH="1">
            <a:off x="7405519" y="3306162"/>
            <a:ext cx="1291691" cy="234928"/>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2" name="テキスト ボックス 3101">
            <a:extLst>
              <a:ext uri="{FF2B5EF4-FFF2-40B4-BE49-F238E27FC236}">
                <a16:creationId xmlns:a16="http://schemas.microsoft.com/office/drawing/2014/main" id="{FDC30486-0DB7-EB9F-514F-BDC60F9DFFCF}"/>
              </a:ext>
            </a:extLst>
          </p:cNvPr>
          <p:cNvSpPr txBox="1"/>
          <p:nvPr/>
        </p:nvSpPr>
        <p:spPr>
          <a:xfrm>
            <a:off x="8253664" y="2988079"/>
            <a:ext cx="1583638" cy="261610"/>
          </a:xfrm>
          <a:prstGeom prst="rect">
            <a:avLst/>
          </a:prstGeom>
          <a:noFill/>
        </p:spPr>
        <p:txBody>
          <a:bodyPr wrap="square">
            <a:spAutoFit/>
          </a:bodyPr>
          <a:lstStyle/>
          <a:p>
            <a:pPr algn="ctr"/>
            <a:r>
              <a:rPr lang="ja-JP" altLang="en-US" sz="1100" dirty="0">
                <a:solidFill>
                  <a:schemeClr val="accent1"/>
                </a:solidFill>
              </a:rPr>
              <a:t>住所→緯度</a:t>
            </a:r>
            <a:r>
              <a:rPr lang="en-US" altLang="ja-JP" sz="1100" dirty="0">
                <a:solidFill>
                  <a:schemeClr val="accent1"/>
                </a:solidFill>
              </a:rPr>
              <a:t>/</a:t>
            </a:r>
            <a:r>
              <a:rPr lang="ja-JP" altLang="en-US" sz="1100" dirty="0">
                <a:solidFill>
                  <a:schemeClr val="accent1"/>
                </a:solidFill>
              </a:rPr>
              <a:t>経度変換</a:t>
            </a:r>
          </a:p>
        </p:txBody>
      </p:sp>
      <p:sp>
        <p:nvSpPr>
          <p:cNvPr id="3104" name="テキスト ボックス 3103">
            <a:extLst>
              <a:ext uri="{FF2B5EF4-FFF2-40B4-BE49-F238E27FC236}">
                <a16:creationId xmlns:a16="http://schemas.microsoft.com/office/drawing/2014/main" id="{9EC33435-1557-2C10-D7F2-0877BE1A2693}"/>
              </a:ext>
            </a:extLst>
          </p:cNvPr>
          <p:cNvSpPr txBox="1"/>
          <p:nvPr/>
        </p:nvSpPr>
        <p:spPr>
          <a:xfrm>
            <a:off x="7865502" y="879088"/>
            <a:ext cx="110799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定期実行</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grpSp>
        <p:nvGrpSpPr>
          <p:cNvPr id="3079" name="グループ化 3078">
            <a:extLst>
              <a:ext uri="{FF2B5EF4-FFF2-40B4-BE49-F238E27FC236}">
                <a16:creationId xmlns:a16="http://schemas.microsoft.com/office/drawing/2014/main" id="{47EFEFC4-2C5E-0CC1-CAC2-288ACFF80183}"/>
              </a:ext>
            </a:extLst>
          </p:cNvPr>
          <p:cNvGrpSpPr/>
          <p:nvPr/>
        </p:nvGrpSpPr>
        <p:grpSpPr>
          <a:xfrm>
            <a:off x="8876642" y="835154"/>
            <a:ext cx="1599342" cy="431806"/>
            <a:chOff x="9716302" y="1715392"/>
            <a:chExt cx="1599342" cy="431806"/>
          </a:xfrm>
          <a:solidFill>
            <a:schemeClr val="bg1"/>
          </a:solidFill>
        </p:grpSpPr>
        <p:pic>
          <p:nvPicPr>
            <p:cNvPr id="3086" name="Picture 14" descr="GitHub Actions Integration">
              <a:extLst>
                <a:ext uri="{FF2B5EF4-FFF2-40B4-BE49-F238E27FC236}">
                  <a16:creationId xmlns:a16="http://schemas.microsoft.com/office/drawing/2014/main" id="{A9DEDED0-0BCB-D948-A8AA-BF202DDC39A7}"/>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0154" t="10497" r="11980" b="10497"/>
            <a:stretch/>
          </p:blipFill>
          <p:spPr bwMode="auto">
            <a:xfrm>
              <a:off x="10038890" y="1715392"/>
              <a:ext cx="1276754" cy="431806"/>
            </a:xfrm>
            <a:prstGeom prst="rect">
              <a:avLst/>
            </a:prstGeom>
            <a:grpFill/>
          </p:spPr>
        </p:pic>
        <p:pic>
          <p:nvPicPr>
            <p:cNvPr id="3088" name="Picture 16" descr="GitHub Logos and Usage · GitHub さん">
              <a:extLst>
                <a:ext uri="{FF2B5EF4-FFF2-40B4-BE49-F238E27FC236}">
                  <a16:creationId xmlns:a16="http://schemas.microsoft.com/office/drawing/2014/main" id="{4DDB4321-8043-9969-D3D8-485197CC93C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302" y="1761931"/>
              <a:ext cx="327937" cy="327937"/>
            </a:xfrm>
            <a:prstGeom prst="rect">
              <a:avLst/>
            </a:prstGeom>
            <a:grpFill/>
          </p:spPr>
        </p:pic>
      </p:grpSp>
    </p:spTree>
    <p:extLst>
      <p:ext uri="{BB962C8B-B14F-4D97-AF65-F5344CB8AC3E}">
        <p14:creationId xmlns:p14="http://schemas.microsoft.com/office/powerpoint/2010/main" val="175802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5" name="フリーフォーム: 図形 3104">
            <a:extLst>
              <a:ext uri="{FF2B5EF4-FFF2-40B4-BE49-F238E27FC236}">
                <a16:creationId xmlns:a16="http://schemas.microsoft.com/office/drawing/2014/main" id="{CDB6E6F6-17C9-B258-D39C-B56F196708BF}"/>
              </a:ext>
            </a:extLst>
          </p:cNvPr>
          <p:cNvSpPr/>
          <p:nvPr/>
        </p:nvSpPr>
        <p:spPr>
          <a:xfrm>
            <a:off x="5781675" y="1047750"/>
            <a:ext cx="4981575" cy="3095625"/>
          </a:xfrm>
          <a:custGeom>
            <a:avLst/>
            <a:gdLst>
              <a:gd name="connsiteX0" fmla="*/ 4962525 w 4981575"/>
              <a:gd name="connsiteY0" fmla="*/ 3095625 h 3095625"/>
              <a:gd name="connsiteX1" fmla="*/ 0 w 4981575"/>
              <a:gd name="connsiteY1" fmla="*/ 3095625 h 3095625"/>
              <a:gd name="connsiteX2" fmla="*/ 0 w 4981575"/>
              <a:gd name="connsiteY2" fmla="*/ 1676400 h 3095625"/>
              <a:gd name="connsiteX3" fmla="*/ 1790700 w 4981575"/>
              <a:gd name="connsiteY3" fmla="*/ 1676400 h 3095625"/>
              <a:gd name="connsiteX4" fmla="*/ 1790700 w 4981575"/>
              <a:gd name="connsiteY4" fmla="*/ 0 h 3095625"/>
              <a:gd name="connsiteX5" fmla="*/ 4981575 w 4981575"/>
              <a:gd name="connsiteY5" fmla="*/ 0 h 3095625"/>
              <a:gd name="connsiteX6" fmla="*/ 4962525 w 4981575"/>
              <a:gd name="connsiteY6" fmla="*/ 3095625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1575" h="3095625">
                <a:moveTo>
                  <a:pt x="4962525" y="3095625"/>
                </a:moveTo>
                <a:lnTo>
                  <a:pt x="0" y="3095625"/>
                </a:lnTo>
                <a:lnTo>
                  <a:pt x="0" y="1676400"/>
                </a:lnTo>
                <a:lnTo>
                  <a:pt x="1790700" y="1676400"/>
                </a:lnTo>
                <a:lnTo>
                  <a:pt x="1790700" y="0"/>
                </a:lnTo>
                <a:lnTo>
                  <a:pt x="4981575" y="0"/>
                </a:lnTo>
                <a:lnTo>
                  <a:pt x="4962525" y="3095625"/>
                </a:lnTo>
                <a:close/>
              </a:path>
            </a:pathLst>
          </a:cu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162E246-8879-F47D-7FD9-4F4F67637929}"/>
              </a:ext>
            </a:extLst>
          </p:cNvPr>
          <p:cNvSpPr>
            <a:spLocks noGrp="1"/>
          </p:cNvSpPr>
          <p:nvPr>
            <p:ph type="title"/>
          </p:nvPr>
        </p:nvSpPr>
        <p:spPr/>
        <p:txBody>
          <a:bodyPr/>
          <a:lstStyle/>
          <a:p>
            <a:r>
              <a:rPr kumimoji="1" lang="ja-JP" altLang="en-US" dirty="0"/>
              <a:t>全体像</a:t>
            </a:r>
            <a:r>
              <a:rPr kumimoji="1" lang="en-US" altLang="ja-JP" dirty="0"/>
              <a:t>_</a:t>
            </a:r>
            <a:r>
              <a:rPr kumimoji="1" lang="ja-JP" altLang="en-US" dirty="0"/>
              <a:t>現在地検索</a:t>
            </a:r>
          </a:p>
        </p:txBody>
      </p:sp>
      <p:sp>
        <p:nvSpPr>
          <p:cNvPr id="3" name="スライド番号プレースホルダー 2">
            <a:extLst>
              <a:ext uri="{FF2B5EF4-FFF2-40B4-BE49-F238E27FC236}">
                <a16:creationId xmlns:a16="http://schemas.microsoft.com/office/drawing/2014/main" id="{516598E3-A27E-C430-651E-E24A17B8B4E3}"/>
              </a:ext>
            </a:extLst>
          </p:cNvPr>
          <p:cNvSpPr>
            <a:spLocks noGrp="1"/>
          </p:cNvSpPr>
          <p:nvPr>
            <p:ph type="sldNum" sz="quarter" idx="12"/>
          </p:nvPr>
        </p:nvSpPr>
        <p:spPr/>
        <p:txBody>
          <a:bodyPr/>
          <a:lstStyle/>
          <a:p>
            <a:fld id="{2D47C981-C9AC-4FB6-BDCE-186A5C2BF050}" type="slidenum">
              <a:rPr lang="ja-JP" altLang="en-US" smtClean="0"/>
              <a:pPr/>
              <a:t>7</a:t>
            </a:fld>
            <a:endParaRPr lang="ja-JP" altLang="en-US"/>
          </a:p>
        </p:txBody>
      </p:sp>
      <p:sp>
        <p:nvSpPr>
          <p:cNvPr id="5" name="正方形/長方形 4">
            <a:extLst>
              <a:ext uri="{FF2B5EF4-FFF2-40B4-BE49-F238E27FC236}">
                <a16:creationId xmlns:a16="http://schemas.microsoft.com/office/drawing/2014/main" id="{9DAD6AAB-AF77-067D-7572-5A9FAD3BA658}"/>
              </a:ext>
            </a:extLst>
          </p:cNvPr>
          <p:cNvSpPr/>
          <p:nvPr/>
        </p:nvSpPr>
        <p:spPr>
          <a:xfrm>
            <a:off x="1469896" y="1089154"/>
            <a:ext cx="1800420" cy="49158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103D881-05C2-8718-6C98-952611CE18F9}"/>
              </a:ext>
            </a:extLst>
          </p:cNvPr>
          <p:cNvSpPr txBox="1"/>
          <p:nvPr/>
        </p:nvSpPr>
        <p:spPr>
          <a:xfrm>
            <a:off x="1680908" y="904489"/>
            <a:ext cx="1348446" cy="369332"/>
          </a:xfrm>
          <a:prstGeom prst="rect">
            <a:avLst/>
          </a:prstGeom>
          <a:solidFill>
            <a:schemeClr val="bg1"/>
          </a:solidFill>
        </p:spPr>
        <p:txBody>
          <a:bodyPr wrap="none" rtlCol="0">
            <a:spAutoFit/>
          </a:bodyPr>
          <a:lstStyle/>
          <a:p>
            <a:r>
              <a:rPr lang="en-US" altLang="ja-JP" dirty="0">
                <a:solidFill>
                  <a:schemeClr val="bg1">
                    <a:lumMod val="50000"/>
                  </a:schemeClr>
                </a:solidFill>
                <a:latin typeface="Yu Gothic UI" panose="020B0500000000000000" pitchFamily="50" charset="-128"/>
                <a:ea typeface="Yu Gothic UI" panose="020B0500000000000000" pitchFamily="50" charset="-128"/>
              </a:rPr>
              <a:t>Input (user)</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7" name="テキスト ボックス 6">
            <a:extLst>
              <a:ext uri="{FF2B5EF4-FFF2-40B4-BE49-F238E27FC236}">
                <a16:creationId xmlns:a16="http://schemas.microsoft.com/office/drawing/2014/main" id="{3AD48647-49A3-0332-7A2D-CB7D9B2A4B0F}"/>
              </a:ext>
            </a:extLst>
          </p:cNvPr>
          <p:cNvSpPr txBox="1"/>
          <p:nvPr/>
        </p:nvSpPr>
        <p:spPr>
          <a:xfrm>
            <a:off x="1556178" y="3225111"/>
            <a:ext cx="1597906" cy="553998"/>
          </a:xfrm>
          <a:prstGeom prst="rect">
            <a:avLst/>
          </a:prstGeom>
          <a:noFill/>
        </p:spPr>
        <p:txBody>
          <a:bodyPr wrap="squar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IP</a:t>
            </a:r>
            <a:r>
              <a:rPr lang="ja-JP" altLang="en-US" dirty="0">
                <a:solidFill>
                  <a:schemeClr val="bg1">
                    <a:lumMod val="50000"/>
                  </a:schemeClr>
                </a:solidFill>
                <a:latin typeface="Yu Gothic UI" panose="020B0500000000000000" pitchFamily="50" charset="-128"/>
                <a:ea typeface="Yu Gothic UI" panose="020B0500000000000000" pitchFamily="50" charset="-128"/>
              </a:rPr>
              <a:t>アドレス</a:t>
            </a:r>
            <a:endParaRPr lang="en-US" altLang="ja-JP" dirty="0">
              <a:solidFill>
                <a:schemeClr val="bg1">
                  <a:lumMod val="50000"/>
                </a:schemeClr>
              </a:solidFill>
              <a:latin typeface="Yu Gothic UI" panose="020B0500000000000000" pitchFamily="50" charset="-128"/>
              <a:ea typeface="Yu Gothic UI" panose="020B0500000000000000" pitchFamily="50" charset="-128"/>
            </a:endParaRPr>
          </a:p>
          <a:p>
            <a:pPr algn="ctr"/>
            <a:r>
              <a:rPr lang="ja-JP" altLang="en-US" sz="1200" dirty="0">
                <a:solidFill>
                  <a:schemeClr val="bg1">
                    <a:lumMod val="50000"/>
                  </a:schemeClr>
                </a:solidFill>
                <a:latin typeface="Yu Gothic UI" panose="020B0500000000000000" pitchFamily="50" charset="-128"/>
                <a:ea typeface="Yu Gothic UI" panose="020B0500000000000000" pitchFamily="50" charset="-128"/>
              </a:rPr>
              <a:t>現在地から探す</a:t>
            </a:r>
          </a:p>
        </p:txBody>
      </p:sp>
      <p:sp>
        <p:nvSpPr>
          <p:cNvPr id="15" name="正方形/長方形 14">
            <a:extLst>
              <a:ext uri="{FF2B5EF4-FFF2-40B4-BE49-F238E27FC236}">
                <a16:creationId xmlns:a16="http://schemas.microsoft.com/office/drawing/2014/main" id="{6CDE7498-E97C-7B69-8918-1A54C7EBA884}"/>
              </a:ext>
            </a:extLst>
          </p:cNvPr>
          <p:cNvSpPr/>
          <p:nvPr/>
        </p:nvSpPr>
        <p:spPr>
          <a:xfrm>
            <a:off x="5890807" y="1089156"/>
            <a:ext cx="1487950" cy="136185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5696123-C34A-C9BA-E4D5-BE8BAD71BDF5}"/>
              </a:ext>
            </a:extLst>
          </p:cNvPr>
          <p:cNvSpPr txBox="1"/>
          <p:nvPr/>
        </p:nvSpPr>
        <p:spPr>
          <a:xfrm>
            <a:off x="6056994" y="904489"/>
            <a:ext cx="115608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外部サイト</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19" name="Picture 2" descr="三井のリパーク さん">
            <a:extLst>
              <a:ext uri="{FF2B5EF4-FFF2-40B4-BE49-F238E27FC236}">
                <a16:creationId xmlns:a16="http://schemas.microsoft.com/office/drawing/2014/main" id="{88626486-B5BC-B45A-302C-7C5B0350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982" y="1421664"/>
            <a:ext cx="1353600" cy="2857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会社概要｜日本パーキング株式会社(NPC24H) さん">
            <a:extLst>
              <a:ext uri="{FF2B5EF4-FFF2-40B4-BE49-F238E27FC236}">
                <a16:creationId xmlns:a16="http://schemas.microsoft.com/office/drawing/2014/main" id="{A4B5F143-3246-B0AF-6724-5F28B8A08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982" y="1906452"/>
            <a:ext cx="1353600" cy="26696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線コネクタ 25">
            <a:extLst>
              <a:ext uri="{FF2B5EF4-FFF2-40B4-BE49-F238E27FC236}">
                <a16:creationId xmlns:a16="http://schemas.microsoft.com/office/drawing/2014/main" id="{789DE762-A8AA-F9B6-8661-EFCCCD202791}"/>
              </a:ext>
            </a:extLst>
          </p:cNvPr>
          <p:cNvCxnSpPr>
            <a:cxnSpLocks/>
          </p:cNvCxnSpPr>
          <p:nvPr/>
        </p:nvCxnSpPr>
        <p:spPr>
          <a:xfrm flipH="1">
            <a:off x="7405520" y="1804572"/>
            <a:ext cx="776455"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D24A58DF-2230-1C87-CC20-73F34767A484}"/>
              </a:ext>
            </a:extLst>
          </p:cNvPr>
          <p:cNvSpPr/>
          <p:nvPr/>
        </p:nvSpPr>
        <p:spPr>
          <a:xfrm>
            <a:off x="3844398" y="2964395"/>
            <a:ext cx="1487950" cy="117729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F6415A4-94BA-671A-ED3E-3D9EA89A2D56}"/>
              </a:ext>
            </a:extLst>
          </p:cNvPr>
          <p:cNvSpPr txBox="1"/>
          <p:nvPr/>
        </p:nvSpPr>
        <p:spPr>
          <a:xfrm>
            <a:off x="3898375" y="2779729"/>
            <a:ext cx="138050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フィルタリング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31" name="テキスト ボックス 30">
            <a:extLst>
              <a:ext uri="{FF2B5EF4-FFF2-40B4-BE49-F238E27FC236}">
                <a16:creationId xmlns:a16="http://schemas.microsoft.com/office/drawing/2014/main" id="{CECAC854-B627-03F7-2F20-BD56D695B3FD}"/>
              </a:ext>
            </a:extLst>
          </p:cNvPr>
          <p:cNvSpPr txBox="1"/>
          <p:nvPr/>
        </p:nvSpPr>
        <p:spPr>
          <a:xfrm>
            <a:off x="3844398" y="3209723"/>
            <a:ext cx="1487950" cy="584775"/>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solidFill>
                  <a:schemeClr val="bg1">
                    <a:lumMod val="50000"/>
                  </a:schemeClr>
                </a:solidFill>
                <a:latin typeface="Yu Gothic UI" panose="020B0500000000000000" pitchFamily="50" charset="-128"/>
                <a:ea typeface="Yu Gothic UI" panose="020B0500000000000000" pitchFamily="50" charset="-128"/>
              </a:rPr>
              <a:t>駐車場</a:t>
            </a:r>
            <a:r>
              <a:rPr lang="en-US" altLang="ja-JP" sz="1600" dirty="0">
                <a:solidFill>
                  <a:schemeClr val="bg1">
                    <a:lumMod val="50000"/>
                  </a:schemeClr>
                </a:solidFill>
                <a:latin typeface="Yu Gothic UI" panose="020B0500000000000000" pitchFamily="50" charset="-128"/>
                <a:ea typeface="Yu Gothic UI" panose="020B0500000000000000" pitchFamily="50" charset="-128"/>
              </a:rPr>
              <a:t>ID</a:t>
            </a:r>
          </a:p>
          <a:p>
            <a:pPr marL="285750" indent="-285750">
              <a:buFont typeface="Arial" panose="020B0604020202020204" pitchFamily="34" charset="0"/>
              <a:buChar char="•"/>
            </a:pPr>
            <a:r>
              <a:rPr lang="ja-JP" altLang="en-US" sz="1600" dirty="0">
                <a:solidFill>
                  <a:schemeClr val="bg1">
                    <a:lumMod val="50000"/>
                  </a:schemeClr>
                </a:solidFill>
                <a:latin typeface="Yu Gothic UI" panose="020B0500000000000000" pitchFamily="50" charset="-128"/>
                <a:ea typeface="Yu Gothic UI" panose="020B0500000000000000" pitchFamily="50" charset="-128"/>
              </a:rPr>
              <a:t>緯度</a:t>
            </a:r>
            <a:r>
              <a:rPr lang="en-US" altLang="ja-JP" sz="1600" dirty="0">
                <a:solidFill>
                  <a:schemeClr val="bg1">
                    <a:lumMod val="50000"/>
                  </a:schemeClr>
                </a:solidFill>
                <a:latin typeface="Yu Gothic UI" panose="020B0500000000000000" pitchFamily="50" charset="-128"/>
                <a:ea typeface="Yu Gothic UI" panose="020B0500000000000000" pitchFamily="50" charset="-128"/>
              </a:rPr>
              <a:t>/</a:t>
            </a:r>
            <a:r>
              <a:rPr lang="ja-JP" altLang="en-US" sz="1600" dirty="0">
                <a:solidFill>
                  <a:schemeClr val="bg1">
                    <a:lumMod val="50000"/>
                  </a:schemeClr>
                </a:solidFill>
                <a:latin typeface="Yu Gothic UI" panose="020B0500000000000000" pitchFamily="50" charset="-128"/>
                <a:ea typeface="Yu Gothic UI" panose="020B0500000000000000" pitchFamily="50" charset="-128"/>
              </a:rPr>
              <a:t>経度</a:t>
            </a:r>
          </a:p>
        </p:txBody>
      </p:sp>
      <p:cxnSp>
        <p:nvCxnSpPr>
          <p:cNvPr id="33" name="直線コネクタ 32">
            <a:extLst>
              <a:ext uri="{FF2B5EF4-FFF2-40B4-BE49-F238E27FC236}">
                <a16:creationId xmlns:a16="http://schemas.microsoft.com/office/drawing/2014/main" id="{73CFE3B5-B596-2049-CD14-9B2B4B29F8B1}"/>
              </a:ext>
            </a:extLst>
          </p:cNvPr>
          <p:cNvCxnSpPr>
            <a:cxnSpLocks/>
          </p:cNvCxnSpPr>
          <p:nvPr/>
        </p:nvCxnSpPr>
        <p:spPr>
          <a:xfrm flipH="1">
            <a:off x="3029354" y="3504920"/>
            <a:ext cx="764242"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柱 38">
            <a:extLst>
              <a:ext uri="{FF2B5EF4-FFF2-40B4-BE49-F238E27FC236}">
                <a16:creationId xmlns:a16="http://schemas.microsoft.com/office/drawing/2014/main" id="{1A80C05A-7A49-5FA7-449F-18C74072BA67}"/>
              </a:ext>
            </a:extLst>
          </p:cNvPr>
          <p:cNvSpPr/>
          <p:nvPr/>
        </p:nvSpPr>
        <p:spPr>
          <a:xfrm>
            <a:off x="6204545" y="2997855"/>
            <a:ext cx="860474" cy="911063"/>
          </a:xfrm>
          <a:prstGeom prst="can">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400" dirty="0"/>
              <a:t>DB</a:t>
            </a:r>
            <a:endParaRPr kumimoji="1" lang="ja-JP" altLang="en-US" sz="2400" dirty="0"/>
          </a:p>
        </p:txBody>
      </p:sp>
      <p:cxnSp>
        <p:nvCxnSpPr>
          <p:cNvPr id="41" name="直線コネクタ 40">
            <a:extLst>
              <a:ext uri="{FF2B5EF4-FFF2-40B4-BE49-F238E27FC236}">
                <a16:creationId xmlns:a16="http://schemas.microsoft.com/office/drawing/2014/main" id="{E68CCE81-7795-F350-4C6C-1BFB4239A144}"/>
              </a:ext>
            </a:extLst>
          </p:cNvPr>
          <p:cNvCxnSpPr>
            <a:cxnSpLocks/>
          </p:cNvCxnSpPr>
          <p:nvPr/>
        </p:nvCxnSpPr>
        <p:spPr>
          <a:xfrm>
            <a:off x="5370731" y="3504920"/>
            <a:ext cx="768661"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80" name="Picture 8" descr="Googleスプレッドシートでチーム力をアップ! | セミナー | 有限会社デジタルムーン さん">
            <a:extLst>
              <a:ext uri="{FF2B5EF4-FFF2-40B4-BE49-F238E27FC236}">
                <a16:creationId xmlns:a16="http://schemas.microsoft.com/office/drawing/2014/main" id="{22467AFA-B1CC-BEEB-212C-CF7871F2F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901" y="3601583"/>
            <a:ext cx="446856" cy="444387"/>
          </a:xfrm>
          <a:prstGeom prst="rect">
            <a:avLst/>
          </a:prstGeom>
          <a:noFill/>
          <a:extLst>
            <a:ext uri="{909E8E84-426E-40DD-AFC4-6F175D3DCCD1}">
              <a14:hiddenFill xmlns:a14="http://schemas.microsoft.com/office/drawing/2010/main">
                <a:solidFill>
                  <a:srgbClr val="FFFFFF"/>
                </a:solidFill>
              </a14:hiddenFill>
            </a:ext>
          </a:extLst>
        </p:spPr>
      </p:pic>
      <p:sp>
        <p:nvSpPr>
          <p:cNvPr id="54" name="正方形/長方形 53">
            <a:extLst>
              <a:ext uri="{FF2B5EF4-FFF2-40B4-BE49-F238E27FC236}">
                <a16:creationId xmlns:a16="http://schemas.microsoft.com/office/drawing/2014/main" id="{71E5DCAB-B508-E7BD-7D2C-BD2BF3325748}"/>
              </a:ext>
            </a:extLst>
          </p:cNvPr>
          <p:cNvSpPr/>
          <p:nvPr/>
        </p:nvSpPr>
        <p:spPr>
          <a:xfrm>
            <a:off x="8292599" y="2513484"/>
            <a:ext cx="1487950" cy="74130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B400E7C7-192B-2F36-3543-EBD892ECE391}"/>
              </a:ext>
            </a:extLst>
          </p:cNvPr>
          <p:cNvSpPr txBox="1"/>
          <p:nvPr/>
        </p:nvSpPr>
        <p:spPr>
          <a:xfrm>
            <a:off x="8774578" y="2328817"/>
            <a:ext cx="524503"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API</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57" name="正方形/長方形 56">
            <a:extLst>
              <a:ext uri="{FF2B5EF4-FFF2-40B4-BE49-F238E27FC236}">
                <a16:creationId xmlns:a16="http://schemas.microsoft.com/office/drawing/2014/main" id="{7D47EED8-BD6A-4BCC-10EF-9B675E761AAA}"/>
              </a:ext>
            </a:extLst>
          </p:cNvPr>
          <p:cNvSpPr/>
          <p:nvPr/>
        </p:nvSpPr>
        <p:spPr>
          <a:xfrm>
            <a:off x="8292599" y="1522213"/>
            <a:ext cx="1487950" cy="54656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5A27515-7F83-1405-D753-7521EA5E5B1B}"/>
              </a:ext>
            </a:extLst>
          </p:cNvPr>
          <p:cNvSpPr txBox="1"/>
          <p:nvPr/>
        </p:nvSpPr>
        <p:spPr>
          <a:xfrm>
            <a:off x="8347377" y="1337546"/>
            <a:ext cx="1378904"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スクレイピング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22" name="Picture 2" descr="Beautiful Soup | Great Learning">
            <a:extLst>
              <a:ext uri="{FF2B5EF4-FFF2-40B4-BE49-F238E27FC236}">
                <a16:creationId xmlns:a16="http://schemas.microsoft.com/office/drawing/2014/main" id="{0550DAF9-0B27-DFCD-0ABE-0F4F44F4A9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187" b="14547"/>
          <a:stretch/>
        </p:blipFill>
        <p:spPr bwMode="auto">
          <a:xfrm>
            <a:off x="8376411" y="1624376"/>
            <a:ext cx="1352367" cy="431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GoogleMapsAPIの基本。地図描写と指定場所にマーカーを表示するまで。 ｜ WEB系フリーランスの仕事と生活の日記 さん">
            <a:extLst>
              <a:ext uri="{FF2B5EF4-FFF2-40B4-BE49-F238E27FC236}">
                <a16:creationId xmlns:a16="http://schemas.microsoft.com/office/drawing/2014/main" id="{14C0209C-60FF-F196-0515-968EF00117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9474" y="2628202"/>
            <a:ext cx="450038" cy="365125"/>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2890B82A-F124-E51D-23F1-4B6B84C94FFF}"/>
              </a:ext>
            </a:extLst>
          </p:cNvPr>
          <p:cNvSpPr txBox="1"/>
          <p:nvPr/>
        </p:nvSpPr>
        <p:spPr>
          <a:xfrm>
            <a:off x="8308315" y="2664759"/>
            <a:ext cx="1367825" cy="276999"/>
          </a:xfrm>
          <a:prstGeom prst="rect">
            <a:avLst/>
          </a:prstGeom>
          <a:noFill/>
        </p:spPr>
        <p:txBody>
          <a:bodyPr wrap="square" rtlCol="0">
            <a:spAutoFit/>
          </a:bodyPr>
          <a:lstStyle/>
          <a:p>
            <a:r>
              <a:rPr lang="en-US" altLang="ja-JP" sz="1200" dirty="0">
                <a:solidFill>
                  <a:schemeClr val="bg1">
                    <a:lumMod val="50000"/>
                  </a:schemeClr>
                </a:solidFill>
                <a:latin typeface="Yu Gothic UI" panose="020B0500000000000000" pitchFamily="50" charset="-128"/>
                <a:ea typeface="Yu Gothic UI" panose="020B0500000000000000" pitchFamily="50" charset="-128"/>
              </a:rPr>
              <a:t>Google Maps</a:t>
            </a:r>
          </a:p>
        </p:txBody>
      </p:sp>
      <p:cxnSp>
        <p:nvCxnSpPr>
          <p:cNvPr id="60" name="直線コネクタ 59">
            <a:extLst>
              <a:ext uri="{FF2B5EF4-FFF2-40B4-BE49-F238E27FC236}">
                <a16:creationId xmlns:a16="http://schemas.microsoft.com/office/drawing/2014/main" id="{D7B71E19-11FA-FDC6-EBEF-B4F104ABBFA2}"/>
              </a:ext>
            </a:extLst>
          </p:cNvPr>
          <p:cNvCxnSpPr>
            <a:cxnSpLocks/>
          </p:cNvCxnSpPr>
          <p:nvPr/>
        </p:nvCxnSpPr>
        <p:spPr>
          <a:xfrm flipV="1">
            <a:off x="9035958" y="2074654"/>
            <a:ext cx="0" cy="254163"/>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フリーフォーム: 図形 61">
            <a:extLst>
              <a:ext uri="{FF2B5EF4-FFF2-40B4-BE49-F238E27FC236}">
                <a16:creationId xmlns:a16="http://schemas.microsoft.com/office/drawing/2014/main" id="{A009F590-729C-E50A-C01B-2C249EB4C5A1}"/>
              </a:ext>
            </a:extLst>
          </p:cNvPr>
          <p:cNvSpPr/>
          <p:nvPr/>
        </p:nvSpPr>
        <p:spPr>
          <a:xfrm flipH="1">
            <a:off x="7405519" y="3306162"/>
            <a:ext cx="1291691" cy="234928"/>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1" name="フリーフォーム: 図形 3090">
            <a:extLst>
              <a:ext uri="{FF2B5EF4-FFF2-40B4-BE49-F238E27FC236}">
                <a16:creationId xmlns:a16="http://schemas.microsoft.com/office/drawing/2014/main" id="{C0A397DE-65FA-91B8-087C-34DBC23AD292}"/>
              </a:ext>
            </a:extLst>
          </p:cNvPr>
          <p:cNvSpPr/>
          <p:nvPr/>
        </p:nvSpPr>
        <p:spPr>
          <a:xfrm>
            <a:off x="4683124" y="4039826"/>
            <a:ext cx="3799319" cy="801130"/>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92" name="Picture 18" descr="Streamlit 入門｜npaka さん">
            <a:extLst>
              <a:ext uri="{FF2B5EF4-FFF2-40B4-BE49-F238E27FC236}">
                <a16:creationId xmlns:a16="http://schemas.microsoft.com/office/drawing/2014/main" id="{DDEC2F0C-F15B-8B40-6DB9-07A212775A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092" t="31721" r="28929" b="25800"/>
          <a:stretch/>
        </p:blipFill>
        <p:spPr bwMode="auto">
          <a:xfrm>
            <a:off x="9159045" y="4690389"/>
            <a:ext cx="1024408" cy="545050"/>
          </a:xfrm>
          <a:prstGeom prst="rect">
            <a:avLst/>
          </a:prstGeom>
          <a:noFill/>
          <a:extLst>
            <a:ext uri="{909E8E84-426E-40DD-AFC4-6F175D3DCCD1}">
              <a14:hiddenFill xmlns:a14="http://schemas.microsoft.com/office/drawing/2010/main">
                <a:solidFill>
                  <a:srgbClr val="FFFFFF"/>
                </a:solidFill>
              </a14:hiddenFill>
            </a:ext>
          </a:extLst>
        </p:spPr>
      </p:pic>
      <p:sp>
        <p:nvSpPr>
          <p:cNvPr id="3093" name="正方形/長方形 3092">
            <a:extLst>
              <a:ext uri="{FF2B5EF4-FFF2-40B4-BE49-F238E27FC236}">
                <a16:creationId xmlns:a16="http://schemas.microsoft.com/office/drawing/2014/main" id="{16E42A30-ACFC-B69B-8FC4-2577EFE9AF5E}"/>
              </a:ext>
            </a:extLst>
          </p:cNvPr>
          <p:cNvSpPr/>
          <p:nvPr/>
        </p:nvSpPr>
        <p:spPr>
          <a:xfrm>
            <a:off x="8586886" y="4518181"/>
            <a:ext cx="2178508" cy="12887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4" name="テキスト ボックス 3093">
            <a:extLst>
              <a:ext uri="{FF2B5EF4-FFF2-40B4-BE49-F238E27FC236}">
                <a16:creationId xmlns:a16="http://schemas.microsoft.com/office/drawing/2014/main" id="{182833BB-E77F-3031-41DE-2A6D2ED14B7B}"/>
              </a:ext>
            </a:extLst>
          </p:cNvPr>
          <p:cNvSpPr txBox="1"/>
          <p:nvPr/>
        </p:nvSpPr>
        <p:spPr>
          <a:xfrm>
            <a:off x="8655926" y="4335042"/>
            <a:ext cx="2040944"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Output(Web</a:t>
            </a:r>
            <a:r>
              <a:rPr lang="ja-JP" altLang="en-US" dirty="0">
                <a:solidFill>
                  <a:schemeClr val="bg1">
                    <a:lumMod val="50000"/>
                  </a:schemeClr>
                </a:solidFill>
                <a:latin typeface="Yu Gothic UI" panose="020B0500000000000000" pitchFamily="50" charset="-128"/>
                <a:ea typeface="Yu Gothic UI" panose="020B0500000000000000" pitchFamily="50" charset="-128"/>
              </a:rPr>
              <a:t>アプリ</a:t>
            </a:r>
            <a:r>
              <a:rPr lang="en-US" altLang="ja-JP" dirty="0">
                <a:solidFill>
                  <a:schemeClr val="bg1">
                    <a:lumMod val="50000"/>
                  </a:schemeClr>
                </a:solidFill>
                <a:latin typeface="Yu Gothic UI" panose="020B0500000000000000" pitchFamily="50" charset="-128"/>
                <a:ea typeface="Yu Gothic UI" panose="020B0500000000000000" pitchFamily="50" charset="-128"/>
              </a:rPr>
              <a:t>)</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3097" name="Picture 20" descr="HTML基礎 | Workschool（ワークスクール） さん">
            <a:extLst>
              <a:ext uri="{FF2B5EF4-FFF2-40B4-BE49-F238E27FC236}">
                <a16:creationId xmlns:a16="http://schemas.microsoft.com/office/drawing/2014/main" id="{516248F6-C06E-3C81-8A03-6CD96CFAEE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8680" y="5304306"/>
            <a:ext cx="435600" cy="4356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2" descr="CSS - Wikipedia さん">
            <a:extLst>
              <a:ext uri="{FF2B5EF4-FFF2-40B4-BE49-F238E27FC236}">
                <a16:creationId xmlns:a16="http://schemas.microsoft.com/office/drawing/2014/main" id="{2F6CE84D-0BDF-300D-914F-44D4ACD6CB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0043" y="5309240"/>
            <a:ext cx="309760" cy="435600"/>
          </a:xfrm>
          <a:prstGeom prst="rect">
            <a:avLst/>
          </a:prstGeom>
          <a:noFill/>
          <a:extLst>
            <a:ext uri="{909E8E84-426E-40DD-AFC4-6F175D3DCCD1}">
              <a14:hiddenFill xmlns:a14="http://schemas.microsoft.com/office/drawing/2010/main">
                <a:solidFill>
                  <a:srgbClr val="FFFFFF"/>
                </a:solidFill>
              </a14:hiddenFill>
            </a:ext>
          </a:extLst>
        </p:spPr>
      </p:pic>
      <p:sp>
        <p:nvSpPr>
          <p:cNvPr id="3101" name="テキスト ボックス 3100">
            <a:extLst>
              <a:ext uri="{FF2B5EF4-FFF2-40B4-BE49-F238E27FC236}">
                <a16:creationId xmlns:a16="http://schemas.microsoft.com/office/drawing/2014/main" id="{597F11FE-5B5E-938B-CF8F-9054B7BA18AA}"/>
              </a:ext>
            </a:extLst>
          </p:cNvPr>
          <p:cNvSpPr txBox="1"/>
          <p:nvPr/>
        </p:nvSpPr>
        <p:spPr>
          <a:xfrm>
            <a:off x="6881445" y="4877183"/>
            <a:ext cx="1487950" cy="261610"/>
          </a:xfrm>
          <a:prstGeom prst="rect">
            <a:avLst/>
          </a:prstGeom>
          <a:noFill/>
        </p:spPr>
        <p:txBody>
          <a:bodyPr wrap="square">
            <a:spAutoFit/>
          </a:bodyPr>
          <a:lstStyle/>
          <a:p>
            <a:pPr algn="ctr"/>
            <a:r>
              <a:rPr lang="ja-JP" altLang="en-US" sz="1100" dirty="0">
                <a:solidFill>
                  <a:schemeClr val="accent1"/>
                </a:solidFill>
              </a:rPr>
              <a:t>該当駐車場を抽出</a:t>
            </a:r>
          </a:p>
        </p:txBody>
      </p:sp>
      <p:sp>
        <p:nvSpPr>
          <p:cNvPr id="3102" name="テキスト ボックス 3101">
            <a:extLst>
              <a:ext uri="{FF2B5EF4-FFF2-40B4-BE49-F238E27FC236}">
                <a16:creationId xmlns:a16="http://schemas.microsoft.com/office/drawing/2014/main" id="{FDC30486-0DB7-EB9F-514F-BDC60F9DFFCF}"/>
              </a:ext>
            </a:extLst>
          </p:cNvPr>
          <p:cNvSpPr txBox="1"/>
          <p:nvPr/>
        </p:nvSpPr>
        <p:spPr>
          <a:xfrm>
            <a:off x="8253664" y="2988079"/>
            <a:ext cx="1583638" cy="261610"/>
          </a:xfrm>
          <a:prstGeom prst="rect">
            <a:avLst/>
          </a:prstGeom>
          <a:noFill/>
        </p:spPr>
        <p:txBody>
          <a:bodyPr wrap="square">
            <a:spAutoFit/>
          </a:bodyPr>
          <a:lstStyle/>
          <a:p>
            <a:pPr algn="ctr"/>
            <a:r>
              <a:rPr lang="ja-JP" altLang="en-US" sz="1100" dirty="0">
                <a:solidFill>
                  <a:schemeClr val="accent1"/>
                </a:solidFill>
              </a:rPr>
              <a:t>住所→緯度</a:t>
            </a:r>
            <a:r>
              <a:rPr lang="en-US" altLang="ja-JP" sz="1100" dirty="0">
                <a:solidFill>
                  <a:schemeClr val="accent1"/>
                </a:solidFill>
              </a:rPr>
              <a:t>/</a:t>
            </a:r>
            <a:r>
              <a:rPr lang="ja-JP" altLang="en-US" sz="1100" dirty="0">
                <a:solidFill>
                  <a:schemeClr val="accent1"/>
                </a:solidFill>
              </a:rPr>
              <a:t>経度変換</a:t>
            </a:r>
          </a:p>
        </p:txBody>
      </p:sp>
      <p:sp>
        <p:nvSpPr>
          <p:cNvPr id="3104" name="テキスト ボックス 3103">
            <a:extLst>
              <a:ext uri="{FF2B5EF4-FFF2-40B4-BE49-F238E27FC236}">
                <a16:creationId xmlns:a16="http://schemas.microsoft.com/office/drawing/2014/main" id="{9EC33435-1557-2C10-D7F2-0877BE1A2693}"/>
              </a:ext>
            </a:extLst>
          </p:cNvPr>
          <p:cNvSpPr txBox="1"/>
          <p:nvPr/>
        </p:nvSpPr>
        <p:spPr>
          <a:xfrm>
            <a:off x="7865502" y="879088"/>
            <a:ext cx="110799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定期実行</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grpSp>
        <p:nvGrpSpPr>
          <p:cNvPr id="3079" name="グループ化 3078">
            <a:extLst>
              <a:ext uri="{FF2B5EF4-FFF2-40B4-BE49-F238E27FC236}">
                <a16:creationId xmlns:a16="http://schemas.microsoft.com/office/drawing/2014/main" id="{47EFEFC4-2C5E-0CC1-CAC2-288ACFF80183}"/>
              </a:ext>
            </a:extLst>
          </p:cNvPr>
          <p:cNvGrpSpPr/>
          <p:nvPr/>
        </p:nvGrpSpPr>
        <p:grpSpPr>
          <a:xfrm>
            <a:off x="8876642" y="835154"/>
            <a:ext cx="1599342" cy="431806"/>
            <a:chOff x="9716302" y="1715392"/>
            <a:chExt cx="1599342" cy="431806"/>
          </a:xfrm>
          <a:solidFill>
            <a:schemeClr val="bg1"/>
          </a:solidFill>
        </p:grpSpPr>
        <p:pic>
          <p:nvPicPr>
            <p:cNvPr id="3086" name="Picture 14" descr="GitHub Actions Integration">
              <a:extLst>
                <a:ext uri="{FF2B5EF4-FFF2-40B4-BE49-F238E27FC236}">
                  <a16:creationId xmlns:a16="http://schemas.microsoft.com/office/drawing/2014/main" id="{A9DEDED0-0BCB-D948-A8AA-BF202DDC39A7}"/>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0154" t="10497" r="11980" b="10497"/>
            <a:stretch/>
          </p:blipFill>
          <p:spPr bwMode="auto">
            <a:xfrm>
              <a:off x="10038890" y="1715392"/>
              <a:ext cx="1276754" cy="431806"/>
            </a:xfrm>
            <a:prstGeom prst="rect">
              <a:avLst/>
            </a:prstGeom>
            <a:grpFill/>
          </p:spPr>
        </p:pic>
        <p:pic>
          <p:nvPicPr>
            <p:cNvPr id="3088" name="Picture 16" descr="GitHub Logos and Usage · GitHub さん">
              <a:extLst>
                <a:ext uri="{FF2B5EF4-FFF2-40B4-BE49-F238E27FC236}">
                  <a16:creationId xmlns:a16="http://schemas.microsoft.com/office/drawing/2014/main" id="{4DDB4321-8043-9969-D3D8-485197CC93CA}"/>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302" y="1761931"/>
              <a:ext cx="327937" cy="327937"/>
            </a:xfrm>
            <a:prstGeom prst="rect">
              <a:avLst/>
            </a:prstGeom>
            <a:grpFill/>
          </p:spPr>
        </p:pic>
      </p:grpSp>
    </p:spTree>
    <p:extLst>
      <p:ext uri="{BB962C8B-B14F-4D97-AF65-F5344CB8AC3E}">
        <p14:creationId xmlns:p14="http://schemas.microsoft.com/office/powerpoint/2010/main" val="2545408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5" name="フリーフォーム: 図形 3104">
            <a:extLst>
              <a:ext uri="{FF2B5EF4-FFF2-40B4-BE49-F238E27FC236}">
                <a16:creationId xmlns:a16="http://schemas.microsoft.com/office/drawing/2014/main" id="{CDB6E6F6-17C9-B258-D39C-B56F196708BF}"/>
              </a:ext>
            </a:extLst>
          </p:cNvPr>
          <p:cNvSpPr/>
          <p:nvPr/>
        </p:nvSpPr>
        <p:spPr>
          <a:xfrm>
            <a:off x="5781675" y="1047750"/>
            <a:ext cx="4981575" cy="3095625"/>
          </a:xfrm>
          <a:custGeom>
            <a:avLst/>
            <a:gdLst>
              <a:gd name="connsiteX0" fmla="*/ 4962525 w 4981575"/>
              <a:gd name="connsiteY0" fmla="*/ 3095625 h 3095625"/>
              <a:gd name="connsiteX1" fmla="*/ 0 w 4981575"/>
              <a:gd name="connsiteY1" fmla="*/ 3095625 h 3095625"/>
              <a:gd name="connsiteX2" fmla="*/ 0 w 4981575"/>
              <a:gd name="connsiteY2" fmla="*/ 1676400 h 3095625"/>
              <a:gd name="connsiteX3" fmla="*/ 1790700 w 4981575"/>
              <a:gd name="connsiteY3" fmla="*/ 1676400 h 3095625"/>
              <a:gd name="connsiteX4" fmla="*/ 1790700 w 4981575"/>
              <a:gd name="connsiteY4" fmla="*/ 0 h 3095625"/>
              <a:gd name="connsiteX5" fmla="*/ 4981575 w 4981575"/>
              <a:gd name="connsiteY5" fmla="*/ 0 h 3095625"/>
              <a:gd name="connsiteX6" fmla="*/ 4962525 w 4981575"/>
              <a:gd name="connsiteY6" fmla="*/ 3095625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1575" h="3095625">
                <a:moveTo>
                  <a:pt x="4962525" y="3095625"/>
                </a:moveTo>
                <a:lnTo>
                  <a:pt x="0" y="3095625"/>
                </a:lnTo>
                <a:lnTo>
                  <a:pt x="0" y="1676400"/>
                </a:lnTo>
                <a:lnTo>
                  <a:pt x="1790700" y="1676400"/>
                </a:lnTo>
                <a:lnTo>
                  <a:pt x="1790700" y="0"/>
                </a:lnTo>
                <a:lnTo>
                  <a:pt x="4981575" y="0"/>
                </a:lnTo>
                <a:lnTo>
                  <a:pt x="4962525" y="3095625"/>
                </a:lnTo>
                <a:close/>
              </a:path>
            </a:pathLst>
          </a:cu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162E246-8879-F47D-7FD9-4F4F67637929}"/>
              </a:ext>
            </a:extLst>
          </p:cNvPr>
          <p:cNvSpPr>
            <a:spLocks noGrp="1"/>
          </p:cNvSpPr>
          <p:nvPr>
            <p:ph type="title"/>
          </p:nvPr>
        </p:nvSpPr>
        <p:spPr/>
        <p:txBody>
          <a:bodyPr/>
          <a:lstStyle/>
          <a:p>
            <a:r>
              <a:rPr kumimoji="1" lang="ja-JP" altLang="en-US" dirty="0"/>
              <a:t>全体像</a:t>
            </a:r>
            <a:r>
              <a:rPr kumimoji="1" lang="en-US" altLang="ja-JP" dirty="0"/>
              <a:t>_</a:t>
            </a:r>
            <a:r>
              <a:rPr lang="ja-JP" altLang="en-US" dirty="0"/>
              <a:t>目的地</a:t>
            </a:r>
            <a:r>
              <a:rPr kumimoji="1" lang="ja-JP" altLang="en-US" dirty="0"/>
              <a:t>検索</a:t>
            </a:r>
          </a:p>
        </p:txBody>
      </p:sp>
      <p:sp>
        <p:nvSpPr>
          <p:cNvPr id="3" name="スライド番号プレースホルダー 2">
            <a:extLst>
              <a:ext uri="{FF2B5EF4-FFF2-40B4-BE49-F238E27FC236}">
                <a16:creationId xmlns:a16="http://schemas.microsoft.com/office/drawing/2014/main" id="{516598E3-A27E-C430-651E-E24A17B8B4E3}"/>
              </a:ext>
            </a:extLst>
          </p:cNvPr>
          <p:cNvSpPr>
            <a:spLocks noGrp="1"/>
          </p:cNvSpPr>
          <p:nvPr>
            <p:ph type="sldNum" sz="quarter" idx="12"/>
          </p:nvPr>
        </p:nvSpPr>
        <p:spPr/>
        <p:txBody>
          <a:bodyPr/>
          <a:lstStyle/>
          <a:p>
            <a:fld id="{2D47C981-C9AC-4FB6-BDCE-186A5C2BF050}" type="slidenum">
              <a:rPr lang="ja-JP" altLang="en-US" smtClean="0"/>
              <a:pPr/>
              <a:t>8</a:t>
            </a:fld>
            <a:endParaRPr lang="ja-JP" altLang="en-US"/>
          </a:p>
        </p:txBody>
      </p:sp>
      <p:sp>
        <p:nvSpPr>
          <p:cNvPr id="5" name="正方形/長方形 4">
            <a:extLst>
              <a:ext uri="{FF2B5EF4-FFF2-40B4-BE49-F238E27FC236}">
                <a16:creationId xmlns:a16="http://schemas.microsoft.com/office/drawing/2014/main" id="{9DAD6AAB-AF77-067D-7572-5A9FAD3BA658}"/>
              </a:ext>
            </a:extLst>
          </p:cNvPr>
          <p:cNvSpPr/>
          <p:nvPr/>
        </p:nvSpPr>
        <p:spPr>
          <a:xfrm>
            <a:off x="1469896" y="1089154"/>
            <a:ext cx="1800420" cy="49158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103D881-05C2-8718-6C98-952611CE18F9}"/>
              </a:ext>
            </a:extLst>
          </p:cNvPr>
          <p:cNvSpPr txBox="1"/>
          <p:nvPr/>
        </p:nvSpPr>
        <p:spPr>
          <a:xfrm>
            <a:off x="1680908" y="904489"/>
            <a:ext cx="1348446" cy="369332"/>
          </a:xfrm>
          <a:prstGeom prst="rect">
            <a:avLst/>
          </a:prstGeom>
          <a:solidFill>
            <a:schemeClr val="bg1"/>
          </a:solidFill>
        </p:spPr>
        <p:txBody>
          <a:bodyPr wrap="none" rtlCol="0">
            <a:spAutoFit/>
          </a:bodyPr>
          <a:lstStyle/>
          <a:p>
            <a:r>
              <a:rPr lang="en-US" altLang="ja-JP" dirty="0">
                <a:solidFill>
                  <a:schemeClr val="bg1">
                    <a:lumMod val="50000"/>
                  </a:schemeClr>
                </a:solidFill>
                <a:latin typeface="Yu Gothic UI" panose="020B0500000000000000" pitchFamily="50" charset="-128"/>
                <a:ea typeface="Yu Gothic UI" panose="020B0500000000000000" pitchFamily="50" charset="-128"/>
              </a:rPr>
              <a:t>Input (user)</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6" name="テキスト ボックス 5">
            <a:extLst>
              <a:ext uri="{FF2B5EF4-FFF2-40B4-BE49-F238E27FC236}">
                <a16:creationId xmlns:a16="http://schemas.microsoft.com/office/drawing/2014/main" id="{95E3A6B1-DFCA-A844-979B-A51F7AF1FB39}"/>
              </a:ext>
            </a:extLst>
          </p:cNvPr>
          <p:cNvSpPr txBox="1"/>
          <p:nvPr/>
        </p:nvSpPr>
        <p:spPr>
          <a:xfrm>
            <a:off x="1556178" y="1539859"/>
            <a:ext cx="1597906" cy="553998"/>
          </a:xfrm>
          <a:prstGeom prst="rect">
            <a:avLst/>
          </a:prstGeom>
          <a:no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キーワード入力</a:t>
            </a:r>
            <a:endParaRPr lang="en-US" altLang="ja-JP" dirty="0">
              <a:solidFill>
                <a:schemeClr val="bg1">
                  <a:lumMod val="50000"/>
                </a:schemeClr>
              </a:solidFill>
              <a:latin typeface="Yu Gothic UI" panose="020B0500000000000000" pitchFamily="50" charset="-128"/>
              <a:ea typeface="Yu Gothic UI" panose="020B0500000000000000" pitchFamily="50" charset="-128"/>
            </a:endParaRPr>
          </a:p>
          <a:p>
            <a:pPr algn="ctr"/>
            <a:r>
              <a:rPr kumimoji="1" lang="ja-JP" altLang="en-US" sz="1200" dirty="0">
                <a:solidFill>
                  <a:schemeClr val="bg1">
                    <a:lumMod val="50000"/>
                  </a:schemeClr>
                </a:solidFill>
                <a:latin typeface="Yu Gothic UI" panose="020B0500000000000000" pitchFamily="50" charset="-128"/>
                <a:ea typeface="Yu Gothic UI" panose="020B0500000000000000" pitchFamily="50" charset="-128"/>
              </a:rPr>
              <a:t>目的地から探す</a:t>
            </a:r>
          </a:p>
        </p:txBody>
      </p:sp>
      <p:sp>
        <p:nvSpPr>
          <p:cNvPr id="9" name="テキスト ボックス 8">
            <a:extLst>
              <a:ext uri="{FF2B5EF4-FFF2-40B4-BE49-F238E27FC236}">
                <a16:creationId xmlns:a16="http://schemas.microsoft.com/office/drawing/2014/main" id="{29044C49-2154-88C3-BF7F-FB85F12D9C98}"/>
              </a:ext>
            </a:extLst>
          </p:cNvPr>
          <p:cNvSpPr txBox="1"/>
          <p:nvPr/>
        </p:nvSpPr>
        <p:spPr>
          <a:xfrm>
            <a:off x="1556178" y="5234629"/>
            <a:ext cx="1597906" cy="646331"/>
          </a:xfrm>
          <a:prstGeom prst="rect">
            <a:avLst/>
          </a:prstGeom>
          <a:noFill/>
        </p:spPr>
        <p:txBody>
          <a:bodyPr wrap="squar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スライダー</a:t>
            </a:r>
          </a:p>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 </a:t>
            </a:r>
            <a:r>
              <a:rPr lang="ja-JP" altLang="en-US" sz="1200" dirty="0">
                <a:solidFill>
                  <a:schemeClr val="bg1">
                    <a:lumMod val="50000"/>
                  </a:schemeClr>
                </a:solidFill>
                <a:latin typeface="Yu Gothic UI" panose="020B0500000000000000" pitchFamily="50" charset="-128"/>
                <a:ea typeface="Yu Gothic UI" panose="020B0500000000000000" pitchFamily="50" charset="-128"/>
              </a:rPr>
              <a:t>駐車開始と終了時間</a:t>
            </a:r>
            <a:endParaRPr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10" name="正方形/長方形 9">
            <a:extLst>
              <a:ext uri="{FF2B5EF4-FFF2-40B4-BE49-F238E27FC236}">
                <a16:creationId xmlns:a16="http://schemas.microsoft.com/office/drawing/2014/main" id="{A59083A3-D9CE-9AA2-1C35-A01B3DDB0DDA}"/>
              </a:ext>
            </a:extLst>
          </p:cNvPr>
          <p:cNvSpPr/>
          <p:nvPr/>
        </p:nvSpPr>
        <p:spPr>
          <a:xfrm>
            <a:off x="3844398" y="1089156"/>
            <a:ext cx="1487950" cy="136185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ECC3556-AADD-F832-E9D5-066B7287972C}"/>
              </a:ext>
            </a:extLst>
          </p:cNvPr>
          <p:cNvSpPr txBox="1"/>
          <p:nvPr/>
        </p:nvSpPr>
        <p:spPr>
          <a:xfrm>
            <a:off x="3899175" y="904489"/>
            <a:ext cx="1378904" cy="369332"/>
          </a:xfrm>
          <a:prstGeom prst="rect">
            <a:avLst/>
          </a:prstGeom>
          <a:solidFill>
            <a:schemeClr val="bg1"/>
          </a:solidFill>
        </p:spPr>
        <p:txBody>
          <a:bodyPr wrap="none" rtlCol="0">
            <a:spAutoFit/>
          </a:bodyPr>
          <a:lstStyle/>
          <a:p>
            <a:r>
              <a:rPr lang="ja-JP" altLang="en-US" dirty="0">
                <a:solidFill>
                  <a:schemeClr val="bg1">
                    <a:lumMod val="50000"/>
                  </a:schemeClr>
                </a:solidFill>
                <a:latin typeface="Yu Gothic UI" panose="020B0500000000000000" pitchFamily="50" charset="-128"/>
                <a:ea typeface="Yu Gothic UI" panose="020B0500000000000000" pitchFamily="50" charset="-128"/>
              </a:rPr>
              <a:t>スクレイピング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3074" name="Picture 2" descr="Beautiful Soup | Great Learning">
            <a:extLst>
              <a:ext uri="{FF2B5EF4-FFF2-40B4-BE49-F238E27FC236}">
                <a16:creationId xmlns:a16="http://schemas.microsoft.com/office/drawing/2014/main" id="{49D2AF8C-7449-CC63-2540-75F68C1A8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8210" y="1321446"/>
            <a:ext cx="1352367" cy="5814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3]Seleniumでスクレピング。基本操作、問題に陥った時の対応策のまとめ –  株式会社I-SEED(アイシード)｜大阪・心斎橋のWEB制作集団">
            <a:extLst>
              <a:ext uri="{FF2B5EF4-FFF2-40B4-BE49-F238E27FC236}">
                <a16:creationId xmlns:a16="http://schemas.microsoft.com/office/drawing/2014/main" id="{838A9C78-0B5A-A700-9D35-FFA1D71F2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10" y="1863839"/>
            <a:ext cx="1352367" cy="514559"/>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6CDE7498-E97C-7B69-8918-1A54C7EBA884}"/>
              </a:ext>
            </a:extLst>
          </p:cNvPr>
          <p:cNvSpPr/>
          <p:nvPr/>
        </p:nvSpPr>
        <p:spPr>
          <a:xfrm>
            <a:off x="5890807" y="1089156"/>
            <a:ext cx="1487950" cy="136185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5696123-C34A-C9BA-E4D5-BE8BAD71BDF5}"/>
              </a:ext>
            </a:extLst>
          </p:cNvPr>
          <p:cNvSpPr txBox="1"/>
          <p:nvPr/>
        </p:nvSpPr>
        <p:spPr>
          <a:xfrm>
            <a:off x="6056994" y="904489"/>
            <a:ext cx="115608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外部サイト</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19" name="Picture 2" descr="三井のリパーク さん">
            <a:extLst>
              <a:ext uri="{FF2B5EF4-FFF2-40B4-BE49-F238E27FC236}">
                <a16:creationId xmlns:a16="http://schemas.microsoft.com/office/drawing/2014/main" id="{88626486-B5BC-B45A-302C-7C5B03505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982" y="1421664"/>
            <a:ext cx="1353600" cy="2857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会社概要｜日本パーキング株式会社(NPC24H) さん">
            <a:extLst>
              <a:ext uri="{FF2B5EF4-FFF2-40B4-BE49-F238E27FC236}">
                <a16:creationId xmlns:a16="http://schemas.microsoft.com/office/drawing/2014/main" id="{A4B5F143-3246-B0AF-6724-5F28B8A08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7982" y="1906452"/>
            <a:ext cx="1353600" cy="26696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コネクタ 23">
            <a:extLst>
              <a:ext uri="{FF2B5EF4-FFF2-40B4-BE49-F238E27FC236}">
                <a16:creationId xmlns:a16="http://schemas.microsoft.com/office/drawing/2014/main" id="{00801371-80A4-5CD3-7BAF-0D3E7EBCEA88}"/>
              </a:ext>
            </a:extLst>
          </p:cNvPr>
          <p:cNvCxnSpPr>
            <a:cxnSpLocks/>
          </p:cNvCxnSpPr>
          <p:nvPr/>
        </p:nvCxnSpPr>
        <p:spPr>
          <a:xfrm flipH="1">
            <a:off x="5367578" y="1804572"/>
            <a:ext cx="472428"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89DE762-A8AA-F9B6-8661-EFCCCD202791}"/>
              </a:ext>
            </a:extLst>
          </p:cNvPr>
          <p:cNvCxnSpPr>
            <a:cxnSpLocks/>
          </p:cNvCxnSpPr>
          <p:nvPr/>
        </p:nvCxnSpPr>
        <p:spPr>
          <a:xfrm flipH="1">
            <a:off x="7405520" y="1804572"/>
            <a:ext cx="776455"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27CFC8C-429C-EB66-20BE-7A25F6FBFD32}"/>
              </a:ext>
            </a:extLst>
          </p:cNvPr>
          <p:cNvCxnSpPr>
            <a:cxnSpLocks/>
          </p:cNvCxnSpPr>
          <p:nvPr/>
        </p:nvCxnSpPr>
        <p:spPr>
          <a:xfrm flipH="1">
            <a:off x="3029354" y="1804572"/>
            <a:ext cx="764242"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D24A58DF-2230-1C87-CC20-73F34767A484}"/>
              </a:ext>
            </a:extLst>
          </p:cNvPr>
          <p:cNvSpPr/>
          <p:nvPr/>
        </p:nvSpPr>
        <p:spPr>
          <a:xfrm>
            <a:off x="3844398" y="2964395"/>
            <a:ext cx="1487950" cy="117729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F6415A4-94BA-671A-ED3E-3D9EA89A2D56}"/>
              </a:ext>
            </a:extLst>
          </p:cNvPr>
          <p:cNvSpPr txBox="1"/>
          <p:nvPr/>
        </p:nvSpPr>
        <p:spPr>
          <a:xfrm>
            <a:off x="3898375" y="2779729"/>
            <a:ext cx="138050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フィルタリング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31" name="テキスト ボックス 30">
            <a:extLst>
              <a:ext uri="{FF2B5EF4-FFF2-40B4-BE49-F238E27FC236}">
                <a16:creationId xmlns:a16="http://schemas.microsoft.com/office/drawing/2014/main" id="{CECAC854-B627-03F7-2F20-BD56D695B3FD}"/>
              </a:ext>
            </a:extLst>
          </p:cNvPr>
          <p:cNvSpPr txBox="1"/>
          <p:nvPr/>
        </p:nvSpPr>
        <p:spPr>
          <a:xfrm>
            <a:off x="3844398" y="3209723"/>
            <a:ext cx="1487950" cy="584775"/>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solidFill>
                  <a:schemeClr val="bg1">
                    <a:lumMod val="50000"/>
                  </a:schemeClr>
                </a:solidFill>
                <a:latin typeface="Yu Gothic UI" panose="020B0500000000000000" pitchFamily="50" charset="-128"/>
                <a:ea typeface="Yu Gothic UI" panose="020B0500000000000000" pitchFamily="50" charset="-128"/>
              </a:rPr>
              <a:t>駐車場</a:t>
            </a:r>
            <a:r>
              <a:rPr lang="en-US" altLang="ja-JP" sz="1600" dirty="0">
                <a:solidFill>
                  <a:schemeClr val="bg1">
                    <a:lumMod val="50000"/>
                  </a:schemeClr>
                </a:solidFill>
                <a:latin typeface="Yu Gothic UI" panose="020B0500000000000000" pitchFamily="50" charset="-128"/>
                <a:ea typeface="Yu Gothic UI" panose="020B0500000000000000" pitchFamily="50" charset="-128"/>
              </a:rPr>
              <a:t>ID</a:t>
            </a:r>
          </a:p>
          <a:p>
            <a:pPr marL="285750" indent="-285750">
              <a:buFont typeface="Arial" panose="020B0604020202020204" pitchFamily="34" charset="0"/>
              <a:buChar char="•"/>
            </a:pPr>
            <a:r>
              <a:rPr lang="ja-JP" altLang="en-US" sz="1600" dirty="0">
                <a:solidFill>
                  <a:schemeClr val="bg1">
                    <a:lumMod val="50000"/>
                  </a:schemeClr>
                </a:solidFill>
                <a:latin typeface="Yu Gothic UI" panose="020B0500000000000000" pitchFamily="50" charset="-128"/>
                <a:ea typeface="Yu Gothic UI" panose="020B0500000000000000" pitchFamily="50" charset="-128"/>
              </a:rPr>
              <a:t>緯度</a:t>
            </a:r>
            <a:r>
              <a:rPr lang="en-US" altLang="ja-JP" sz="1600" dirty="0">
                <a:solidFill>
                  <a:schemeClr val="bg1">
                    <a:lumMod val="50000"/>
                  </a:schemeClr>
                </a:solidFill>
                <a:latin typeface="Yu Gothic UI" panose="020B0500000000000000" pitchFamily="50" charset="-128"/>
                <a:ea typeface="Yu Gothic UI" panose="020B0500000000000000" pitchFamily="50" charset="-128"/>
              </a:rPr>
              <a:t>/</a:t>
            </a:r>
            <a:r>
              <a:rPr lang="ja-JP" altLang="en-US" sz="1600" dirty="0">
                <a:solidFill>
                  <a:schemeClr val="bg1">
                    <a:lumMod val="50000"/>
                  </a:schemeClr>
                </a:solidFill>
                <a:latin typeface="Yu Gothic UI" panose="020B0500000000000000" pitchFamily="50" charset="-128"/>
                <a:ea typeface="Yu Gothic UI" panose="020B0500000000000000" pitchFamily="50" charset="-128"/>
              </a:rPr>
              <a:t>経度</a:t>
            </a:r>
          </a:p>
        </p:txBody>
      </p:sp>
      <p:cxnSp>
        <p:nvCxnSpPr>
          <p:cNvPr id="34" name="直線コネクタ 33">
            <a:extLst>
              <a:ext uri="{FF2B5EF4-FFF2-40B4-BE49-F238E27FC236}">
                <a16:creationId xmlns:a16="http://schemas.microsoft.com/office/drawing/2014/main" id="{85A1A981-AF4F-171E-B0F3-C0D4FC939CB1}"/>
              </a:ext>
            </a:extLst>
          </p:cNvPr>
          <p:cNvCxnSpPr>
            <a:cxnSpLocks/>
          </p:cNvCxnSpPr>
          <p:nvPr/>
        </p:nvCxnSpPr>
        <p:spPr>
          <a:xfrm>
            <a:off x="4588373" y="2484882"/>
            <a:ext cx="0" cy="29271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柱 38">
            <a:extLst>
              <a:ext uri="{FF2B5EF4-FFF2-40B4-BE49-F238E27FC236}">
                <a16:creationId xmlns:a16="http://schemas.microsoft.com/office/drawing/2014/main" id="{1A80C05A-7A49-5FA7-449F-18C74072BA67}"/>
              </a:ext>
            </a:extLst>
          </p:cNvPr>
          <p:cNvSpPr/>
          <p:nvPr/>
        </p:nvSpPr>
        <p:spPr>
          <a:xfrm>
            <a:off x="6204545" y="2997855"/>
            <a:ext cx="860474" cy="911063"/>
          </a:xfrm>
          <a:prstGeom prst="can">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400" dirty="0"/>
              <a:t>DB</a:t>
            </a:r>
            <a:endParaRPr kumimoji="1" lang="ja-JP" altLang="en-US" sz="2400" dirty="0"/>
          </a:p>
        </p:txBody>
      </p:sp>
      <p:cxnSp>
        <p:nvCxnSpPr>
          <p:cNvPr id="41" name="直線コネクタ 40">
            <a:extLst>
              <a:ext uri="{FF2B5EF4-FFF2-40B4-BE49-F238E27FC236}">
                <a16:creationId xmlns:a16="http://schemas.microsoft.com/office/drawing/2014/main" id="{E68CCE81-7795-F350-4C6C-1BFB4239A144}"/>
              </a:ext>
            </a:extLst>
          </p:cNvPr>
          <p:cNvCxnSpPr>
            <a:cxnSpLocks/>
          </p:cNvCxnSpPr>
          <p:nvPr/>
        </p:nvCxnSpPr>
        <p:spPr>
          <a:xfrm>
            <a:off x="5370731" y="3504920"/>
            <a:ext cx="768661"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Picture 2" descr="Open AIとは?設立の経緯やChatGPT・Gymについても解説 さん">
            <a:extLst>
              <a:ext uri="{FF2B5EF4-FFF2-40B4-BE49-F238E27FC236}">
                <a16:creationId xmlns:a16="http://schemas.microsoft.com/office/drawing/2014/main" id="{8FD6D3C1-86A9-0A84-190F-0210C54FBB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4815" b="37222"/>
          <a:stretch/>
        </p:blipFill>
        <p:spPr bwMode="auto">
          <a:xfrm>
            <a:off x="5420282" y="5315675"/>
            <a:ext cx="1052969" cy="2944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6" name="正方形/長方形 45">
            <a:extLst>
              <a:ext uri="{FF2B5EF4-FFF2-40B4-BE49-F238E27FC236}">
                <a16:creationId xmlns:a16="http://schemas.microsoft.com/office/drawing/2014/main" id="{2EA68B9A-0135-586D-BB86-2C17E9949937}"/>
              </a:ext>
            </a:extLst>
          </p:cNvPr>
          <p:cNvSpPr/>
          <p:nvPr/>
        </p:nvSpPr>
        <p:spPr>
          <a:xfrm>
            <a:off x="5202792" y="5178623"/>
            <a:ext cx="1487950" cy="7947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D87BB0AB-544A-1B32-F6F7-383D89CEC691}"/>
              </a:ext>
            </a:extLst>
          </p:cNvPr>
          <p:cNvSpPr txBox="1"/>
          <p:nvPr/>
        </p:nvSpPr>
        <p:spPr>
          <a:xfrm>
            <a:off x="5684771" y="4993956"/>
            <a:ext cx="524503"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API</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49" name="フリーフォーム: 図形 48">
            <a:extLst>
              <a:ext uri="{FF2B5EF4-FFF2-40B4-BE49-F238E27FC236}">
                <a16:creationId xmlns:a16="http://schemas.microsoft.com/office/drawing/2014/main" id="{7B0BBFBA-77AC-2FCA-9556-3C4DF463144B}"/>
              </a:ext>
            </a:extLst>
          </p:cNvPr>
          <p:cNvSpPr/>
          <p:nvPr/>
        </p:nvSpPr>
        <p:spPr>
          <a:xfrm>
            <a:off x="4498167" y="4039826"/>
            <a:ext cx="604664" cy="1311806"/>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96EC9769-0F80-645B-DAD2-40FF1CAAAEB1}"/>
              </a:ext>
            </a:extLst>
          </p:cNvPr>
          <p:cNvCxnSpPr>
            <a:cxnSpLocks/>
          </p:cNvCxnSpPr>
          <p:nvPr/>
        </p:nvCxnSpPr>
        <p:spPr>
          <a:xfrm flipH="1">
            <a:off x="3029354" y="5557795"/>
            <a:ext cx="2073477"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80" name="Picture 8" descr="Googleスプレッドシートでチーム力をアップ! | セミナー | 有限会社デジタルムーン さん">
            <a:extLst>
              <a:ext uri="{FF2B5EF4-FFF2-40B4-BE49-F238E27FC236}">
                <a16:creationId xmlns:a16="http://schemas.microsoft.com/office/drawing/2014/main" id="{22467AFA-B1CC-BEEB-212C-CF7871F2F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1901" y="3601583"/>
            <a:ext cx="446856" cy="444387"/>
          </a:xfrm>
          <a:prstGeom prst="rect">
            <a:avLst/>
          </a:prstGeom>
          <a:noFill/>
          <a:extLst>
            <a:ext uri="{909E8E84-426E-40DD-AFC4-6F175D3DCCD1}">
              <a14:hiddenFill xmlns:a14="http://schemas.microsoft.com/office/drawing/2010/main">
                <a:solidFill>
                  <a:srgbClr val="FFFFFF"/>
                </a:solidFill>
              </a14:hiddenFill>
            </a:ext>
          </a:extLst>
        </p:spPr>
      </p:pic>
      <p:sp>
        <p:nvSpPr>
          <p:cNvPr id="54" name="正方形/長方形 53">
            <a:extLst>
              <a:ext uri="{FF2B5EF4-FFF2-40B4-BE49-F238E27FC236}">
                <a16:creationId xmlns:a16="http://schemas.microsoft.com/office/drawing/2014/main" id="{71E5DCAB-B508-E7BD-7D2C-BD2BF3325748}"/>
              </a:ext>
            </a:extLst>
          </p:cNvPr>
          <p:cNvSpPr/>
          <p:nvPr/>
        </p:nvSpPr>
        <p:spPr>
          <a:xfrm>
            <a:off x="8292599" y="2513484"/>
            <a:ext cx="1487950" cy="74130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B400E7C7-192B-2F36-3543-EBD892ECE391}"/>
              </a:ext>
            </a:extLst>
          </p:cNvPr>
          <p:cNvSpPr txBox="1"/>
          <p:nvPr/>
        </p:nvSpPr>
        <p:spPr>
          <a:xfrm>
            <a:off x="8774578" y="2328817"/>
            <a:ext cx="524503"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API</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sp>
        <p:nvSpPr>
          <p:cNvPr id="57" name="正方形/長方形 56">
            <a:extLst>
              <a:ext uri="{FF2B5EF4-FFF2-40B4-BE49-F238E27FC236}">
                <a16:creationId xmlns:a16="http://schemas.microsoft.com/office/drawing/2014/main" id="{7D47EED8-BD6A-4BCC-10EF-9B675E761AAA}"/>
              </a:ext>
            </a:extLst>
          </p:cNvPr>
          <p:cNvSpPr/>
          <p:nvPr/>
        </p:nvSpPr>
        <p:spPr>
          <a:xfrm>
            <a:off x="8292599" y="1522213"/>
            <a:ext cx="1487950" cy="54656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5A27515-7F83-1405-D753-7521EA5E5B1B}"/>
              </a:ext>
            </a:extLst>
          </p:cNvPr>
          <p:cNvSpPr txBox="1"/>
          <p:nvPr/>
        </p:nvSpPr>
        <p:spPr>
          <a:xfrm>
            <a:off x="8347377" y="1337546"/>
            <a:ext cx="1378904"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スクレイピング</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22" name="Picture 2" descr="Beautiful Soup | Great Learning">
            <a:extLst>
              <a:ext uri="{FF2B5EF4-FFF2-40B4-BE49-F238E27FC236}">
                <a16:creationId xmlns:a16="http://schemas.microsoft.com/office/drawing/2014/main" id="{0550DAF9-0B27-DFCD-0ABE-0F4F44F4A9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87" b="14547"/>
          <a:stretch/>
        </p:blipFill>
        <p:spPr bwMode="auto">
          <a:xfrm>
            <a:off x="8376411" y="1624376"/>
            <a:ext cx="1352367" cy="431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GoogleMapsAPIの基本。地図描写と指定場所にマーカーを表示するまで。 ｜ WEB系フリーランスの仕事と生活の日記 さん">
            <a:extLst>
              <a:ext uri="{FF2B5EF4-FFF2-40B4-BE49-F238E27FC236}">
                <a16:creationId xmlns:a16="http://schemas.microsoft.com/office/drawing/2014/main" id="{14C0209C-60FF-F196-0515-968EF00117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99474" y="2628202"/>
            <a:ext cx="450038" cy="365125"/>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2890B82A-F124-E51D-23F1-4B6B84C94FFF}"/>
              </a:ext>
            </a:extLst>
          </p:cNvPr>
          <p:cNvSpPr txBox="1"/>
          <p:nvPr/>
        </p:nvSpPr>
        <p:spPr>
          <a:xfrm>
            <a:off x="8308315" y="2664759"/>
            <a:ext cx="1367825" cy="276999"/>
          </a:xfrm>
          <a:prstGeom prst="rect">
            <a:avLst/>
          </a:prstGeom>
          <a:noFill/>
        </p:spPr>
        <p:txBody>
          <a:bodyPr wrap="square" rtlCol="0">
            <a:spAutoFit/>
          </a:bodyPr>
          <a:lstStyle/>
          <a:p>
            <a:r>
              <a:rPr lang="en-US" altLang="ja-JP" sz="1200" dirty="0">
                <a:solidFill>
                  <a:schemeClr val="bg1">
                    <a:lumMod val="50000"/>
                  </a:schemeClr>
                </a:solidFill>
                <a:latin typeface="Yu Gothic UI" panose="020B0500000000000000" pitchFamily="50" charset="-128"/>
                <a:ea typeface="Yu Gothic UI" panose="020B0500000000000000" pitchFamily="50" charset="-128"/>
              </a:rPr>
              <a:t>Google Maps</a:t>
            </a:r>
          </a:p>
        </p:txBody>
      </p:sp>
      <p:cxnSp>
        <p:nvCxnSpPr>
          <p:cNvPr id="60" name="直線コネクタ 59">
            <a:extLst>
              <a:ext uri="{FF2B5EF4-FFF2-40B4-BE49-F238E27FC236}">
                <a16:creationId xmlns:a16="http://schemas.microsoft.com/office/drawing/2014/main" id="{D7B71E19-11FA-FDC6-EBEF-B4F104ABBFA2}"/>
              </a:ext>
            </a:extLst>
          </p:cNvPr>
          <p:cNvCxnSpPr>
            <a:cxnSpLocks/>
          </p:cNvCxnSpPr>
          <p:nvPr/>
        </p:nvCxnSpPr>
        <p:spPr>
          <a:xfrm flipV="1">
            <a:off x="9035958" y="2074654"/>
            <a:ext cx="0" cy="254163"/>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フリーフォーム: 図形 61">
            <a:extLst>
              <a:ext uri="{FF2B5EF4-FFF2-40B4-BE49-F238E27FC236}">
                <a16:creationId xmlns:a16="http://schemas.microsoft.com/office/drawing/2014/main" id="{A009F590-729C-E50A-C01B-2C249EB4C5A1}"/>
              </a:ext>
            </a:extLst>
          </p:cNvPr>
          <p:cNvSpPr/>
          <p:nvPr/>
        </p:nvSpPr>
        <p:spPr>
          <a:xfrm flipH="1">
            <a:off x="7405519" y="3306162"/>
            <a:ext cx="1291691" cy="234928"/>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87" name="直線コネクタ 3086">
            <a:extLst>
              <a:ext uri="{FF2B5EF4-FFF2-40B4-BE49-F238E27FC236}">
                <a16:creationId xmlns:a16="http://schemas.microsoft.com/office/drawing/2014/main" id="{0194B9A3-DBDF-300E-B0C9-E2ECA5712790}"/>
              </a:ext>
            </a:extLst>
          </p:cNvPr>
          <p:cNvCxnSpPr>
            <a:cxnSpLocks/>
          </p:cNvCxnSpPr>
          <p:nvPr/>
        </p:nvCxnSpPr>
        <p:spPr>
          <a:xfrm flipH="1">
            <a:off x="6804668" y="5439488"/>
            <a:ext cx="1677775"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91" name="フリーフォーム: 図形 3090">
            <a:extLst>
              <a:ext uri="{FF2B5EF4-FFF2-40B4-BE49-F238E27FC236}">
                <a16:creationId xmlns:a16="http://schemas.microsoft.com/office/drawing/2014/main" id="{C0A397DE-65FA-91B8-087C-34DBC23AD292}"/>
              </a:ext>
            </a:extLst>
          </p:cNvPr>
          <p:cNvSpPr/>
          <p:nvPr/>
        </p:nvSpPr>
        <p:spPr>
          <a:xfrm>
            <a:off x="4683124" y="4039826"/>
            <a:ext cx="3799319" cy="801130"/>
          </a:xfrm>
          <a:custGeom>
            <a:avLst/>
            <a:gdLst>
              <a:gd name="connsiteX0" fmla="*/ 0 w 1168400"/>
              <a:gd name="connsiteY0" fmla="*/ 0 h 558800"/>
              <a:gd name="connsiteX1" fmla="*/ 0 w 1168400"/>
              <a:gd name="connsiteY1" fmla="*/ 558800 h 558800"/>
              <a:gd name="connsiteX2" fmla="*/ 1168400 w 1168400"/>
              <a:gd name="connsiteY2" fmla="*/ 558800 h 558800"/>
            </a:gdLst>
            <a:ahLst/>
            <a:cxnLst>
              <a:cxn ang="0">
                <a:pos x="connsiteX0" y="connsiteY0"/>
              </a:cxn>
              <a:cxn ang="0">
                <a:pos x="connsiteX1" y="connsiteY1"/>
              </a:cxn>
              <a:cxn ang="0">
                <a:pos x="connsiteX2" y="connsiteY2"/>
              </a:cxn>
            </a:cxnLst>
            <a:rect l="l" t="t" r="r" b="b"/>
            <a:pathLst>
              <a:path w="1168400" h="558800">
                <a:moveTo>
                  <a:pt x="0" y="0"/>
                </a:moveTo>
                <a:lnTo>
                  <a:pt x="0" y="558800"/>
                </a:lnTo>
                <a:lnTo>
                  <a:pt x="1168400" y="558800"/>
                </a:lnTo>
              </a:path>
            </a:pathLst>
          </a:custGeom>
          <a:noFill/>
          <a:ln w="952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92" name="Picture 18" descr="Streamlit 入門｜npaka さん">
            <a:extLst>
              <a:ext uri="{FF2B5EF4-FFF2-40B4-BE49-F238E27FC236}">
                <a16:creationId xmlns:a16="http://schemas.microsoft.com/office/drawing/2014/main" id="{DDEC2F0C-F15B-8B40-6DB9-07A212775A3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092" t="31721" r="28929" b="25800"/>
          <a:stretch/>
        </p:blipFill>
        <p:spPr bwMode="auto">
          <a:xfrm>
            <a:off x="9159045" y="4690389"/>
            <a:ext cx="1024408" cy="545050"/>
          </a:xfrm>
          <a:prstGeom prst="rect">
            <a:avLst/>
          </a:prstGeom>
          <a:noFill/>
          <a:extLst>
            <a:ext uri="{909E8E84-426E-40DD-AFC4-6F175D3DCCD1}">
              <a14:hiddenFill xmlns:a14="http://schemas.microsoft.com/office/drawing/2010/main">
                <a:solidFill>
                  <a:srgbClr val="FFFFFF"/>
                </a:solidFill>
              </a14:hiddenFill>
            </a:ext>
          </a:extLst>
        </p:spPr>
      </p:pic>
      <p:sp>
        <p:nvSpPr>
          <p:cNvPr id="3093" name="正方形/長方形 3092">
            <a:extLst>
              <a:ext uri="{FF2B5EF4-FFF2-40B4-BE49-F238E27FC236}">
                <a16:creationId xmlns:a16="http://schemas.microsoft.com/office/drawing/2014/main" id="{16E42A30-ACFC-B69B-8FC4-2577EFE9AF5E}"/>
              </a:ext>
            </a:extLst>
          </p:cNvPr>
          <p:cNvSpPr/>
          <p:nvPr/>
        </p:nvSpPr>
        <p:spPr>
          <a:xfrm>
            <a:off x="8586886" y="4518181"/>
            <a:ext cx="2178508" cy="12887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4" name="テキスト ボックス 3093">
            <a:extLst>
              <a:ext uri="{FF2B5EF4-FFF2-40B4-BE49-F238E27FC236}">
                <a16:creationId xmlns:a16="http://schemas.microsoft.com/office/drawing/2014/main" id="{182833BB-E77F-3031-41DE-2A6D2ED14B7B}"/>
              </a:ext>
            </a:extLst>
          </p:cNvPr>
          <p:cNvSpPr txBox="1"/>
          <p:nvPr/>
        </p:nvSpPr>
        <p:spPr>
          <a:xfrm>
            <a:off x="8655926" y="4335042"/>
            <a:ext cx="2040944" cy="369332"/>
          </a:xfrm>
          <a:prstGeom prst="rect">
            <a:avLst/>
          </a:prstGeom>
          <a:solidFill>
            <a:schemeClr val="bg1"/>
          </a:solidFill>
        </p:spPr>
        <p:txBody>
          <a:bodyPr wrap="none" rtlCol="0">
            <a:spAutoFit/>
          </a:bodyPr>
          <a:lstStyle/>
          <a:p>
            <a:pPr algn="ctr"/>
            <a:r>
              <a:rPr lang="en-US" altLang="ja-JP" dirty="0">
                <a:solidFill>
                  <a:schemeClr val="bg1">
                    <a:lumMod val="50000"/>
                  </a:schemeClr>
                </a:solidFill>
                <a:latin typeface="Yu Gothic UI" panose="020B0500000000000000" pitchFamily="50" charset="-128"/>
                <a:ea typeface="Yu Gothic UI" panose="020B0500000000000000" pitchFamily="50" charset="-128"/>
              </a:rPr>
              <a:t>Output(Web</a:t>
            </a:r>
            <a:r>
              <a:rPr lang="ja-JP" altLang="en-US" dirty="0">
                <a:solidFill>
                  <a:schemeClr val="bg1">
                    <a:lumMod val="50000"/>
                  </a:schemeClr>
                </a:solidFill>
                <a:latin typeface="Yu Gothic UI" panose="020B0500000000000000" pitchFamily="50" charset="-128"/>
                <a:ea typeface="Yu Gothic UI" panose="020B0500000000000000" pitchFamily="50" charset="-128"/>
              </a:rPr>
              <a:t>アプリ</a:t>
            </a:r>
            <a:r>
              <a:rPr lang="en-US" altLang="ja-JP" dirty="0">
                <a:solidFill>
                  <a:schemeClr val="bg1">
                    <a:lumMod val="50000"/>
                  </a:schemeClr>
                </a:solidFill>
                <a:latin typeface="Yu Gothic UI" panose="020B0500000000000000" pitchFamily="50" charset="-128"/>
                <a:ea typeface="Yu Gothic UI" panose="020B0500000000000000" pitchFamily="50" charset="-128"/>
              </a:rPr>
              <a:t>)</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pic>
        <p:nvPicPr>
          <p:cNvPr id="3097" name="Picture 20" descr="HTML基礎 | Workschool（ワークスクール） さん">
            <a:extLst>
              <a:ext uri="{FF2B5EF4-FFF2-40B4-BE49-F238E27FC236}">
                <a16:creationId xmlns:a16="http://schemas.microsoft.com/office/drawing/2014/main" id="{516248F6-C06E-3C81-8A03-6CD96CFAEE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8680" y="5304306"/>
            <a:ext cx="435600" cy="4356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2" descr="CSS - Wikipedia さん">
            <a:extLst>
              <a:ext uri="{FF2B5EF4-FFF2-40B4-BE49-F238E27FC236}">
                <a16:creationId xmlns:a16="http://schemas.microsoft.com/office/drawing/2014/main" id="{2F6CE84D-0BDF-300D-914F-44D4ACD6CB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60043" y="5309240"/>
            <a:ext cx="309760" cy="435600"/>
          </a:xfrm>
          <a:prstGeom prst="rect">
            <a:avLst/>
          </a:prstGeom>
          <a:noFill/>
          <a:extLst>
            <a:ext uri="{909E8E84-426E-40DD-AFC4-6F175D3DCCD1}">
              <a14:hiddenFill xmlns:a14="http://schemas.microsoft.com/office/drawing/2010/main">
                <a:solidFill>
                  <a:srgbClr val="FFFFFF"/>
                </a:solidFill>
              </a14:hiddenFill>
            </a:ext>
          </a:extLst>
        </p:spPr>
      </p:pic>
      <p:sp>
        <p:nvSpPr>
          <p:cNvPr id="3100" name="テキスト ボックス 3099">
            <a:extLst>
              <a:ext uri="{FF2B5EF4-FFF2-40B4-BE49-F238E27FC236}">
                <a16:creationId xmlns:a16="http://schemas.microsoft.com/office/drawing/2014/main" id="{73660C40-092F-7FCD-7759-E0E86C5657C7}"/>
              </a:ext>
            </a:extLst>
          </p:cNvPr>
          <p:cNvSpPr txBox="1"/>
          <p:nvPr/>
        </p:nvSpPr>
        <p:spPr>
          <a:xfrm>
            <a:off x="6881445" y="5462895"/>
            <a:ext cx="1487950" cy="261610"/>
          </a:xfrm>
          <a:prstGeom prst="rect">
            <a:avLst/>
          </a:prstGeom>
          <a:noFill/>
        </p:spPr>
        <p:txBody>
          <a:bodyPr wrap="square">
            <a:spAutoFit/>
          </a:bodyPr>
          <a:lstStyle/>
          <a:p>
            <a:pPr algn="ctr"/>
            <a:r>
              <a:rPr lang="ja-JP" altLang="en-US" sz="1100" dirty="0">
                <a:solidFill>
                  <a:schemeClr val="accent1"/>
                </a:solidFill>
              </a:rPr>
              <a:t>最安の駐車場を提案</a:t>
            </a:r>
          </a:p>
        </p:txBody>
      </p:sp>
      <p:sp>
        <p:nvSpPr>
          <p:cNvPr id="3101" name="テキスト ボックス 3100">
            <a:extLst>
              <a:ext uri="{FF2B5EF4-FFF2-40B4-BE49-F238E27FC236}">
                <a16:creationId xmlns:a16="http://schemas.microsoft.com/office/drawing/2014/main" id="{597F11FE-5B5E-938B-CF8F-9054B7BA18AA}"/>
              </a:ext>
            </a:extLst>
          </p:cNvPr>
          <p:cNvSpPr txBox="1"/>
          <p:nvPr/>
        </p:nvSpPr>
        <p:spPr>
          <a:xfrm>
            <a:off x="6881445" y="4877183"/>
            <a:ext cx="1487950" cy="261610"/>
          </a:xfrm>
          <a:prstGeom prst="rect">
            <a:avLst/>
          </a:prstGeom>
          <a:noFill/>
        </p:spPr>
        <p:txBody>
          <a:bodyPr wrap="square">
            <a:spAutoFit/>
          </a:bodyPr>
          <a:lstStyle/>
          <a:p>
            <a:pPr algn="ctr"/>
            <a:r>
              <a:rPr lang="ja-JP" altLang="en-US" sz="1100" dirty="0">
                <a:solidFill>
                  <a:schemeClr val="accent1"/>
                </a:solidFill>
              </a:rPr>
              <a:t>該当駐車場を抽出</a:t>
            </a:r>
          </a:p>
        </p:txBody>
      </p:sp>
      <p:sp>
        <p:nvSpPr>
          <p:cNvPr id="3102" name="テキスト ボックス 3101">
            <a:extLst>
              <a:ext uri="{FF2B5EF4-FFF2-40B4-BE49-F238E27FC236}">
                <a16:creationId xmlns:a16="http://schemas.microsoft.com/office/drawing/2014/main" id="{FDC30486-0DB7-EB9F-514F-BDC60F9DFFCF}"/>
              </a:ext>
            </a:extLst>
          </p:cNvPr>
          <p:cNvSpPr txBox="1"/>
          <p:nvPr/>
        </p:nvSpPr>
        <p:spPr>
          <a:xfrm>
            <a:off x="8253664" y="2988079"/>
            <a:ext cx="1583638" cy="261610"/>
          </a:xfrm>
          <a:prstGeom prst="rect">
            <a:avLst/>
          </a:prstGeom>
          <a:noFill/>
        </p:spPr>
        <p:txBody>
          <a:bodyPr wrap="square">
            <a:spAutoFit/>
          </a:bodyPr>
          <a:lstStyle/>
          <a:p>
            <a:pPr algn="ctr"/>
            <a:r>
              <a:rPr lang="ja-JP" altLang="en-US" sz="1100" dirty="0">
                <a:solidFill>
                  <a:schemeClr val="accent1"/>
                </a:solidFill>
              </a:rPr>
              <a:t>住所→緯度</a:t>
            </a:r>
            <a:r>
              <a:rPr lang="en-US" altLang="ja-JP" sz="1100" dirty="0">
                <a:solidFill>
                  <a:schemeClr val="accent1"/>
                </a:solidFill>
              </a:rPr>
              <a:t>/</a:t>
            </a:r>
            <a:r>
              <a:rPr lang="ja-JP" altLang="en-US" sz="1100" dirty="0">
                <a:solidFill>
                  <a:schemeClr val="accent1"/>
                </a:solidFill>
              </a:rPr>
              <a:t>経度変換</a:t>
            </a:r>
          </a:p>
        </p:txBody>
      </p:sp>
      <p:sp>
        <p:nvSpPr>
          <p:cNvPr id="3104" name="テキスト ボックス 3103">
            <a:extLst>
              <a:ext uri="{FF2B5EF4-FFF2-40B4-BE49-F238E27FC236}">
                <a16:creationId xmlns:a16="http://schemas.microsoft.com/office/drawing/2014/main" id="{9EC33435-1557-2C10-D7F2-0877BE1A2693}"/>
              </a:ext>
            </a:extLst>
          </p:cNvPr>
          <p:cNvSpPr txBox="1"/>
          <p:nvPr/>
        </p:nvSpPr>
        <p:spPr>
          <a:xfrm>
            <a:off x="7865502" y="879088"/>
            <a:ext cx="1107996" cy="369332"/>
          </a:xfrm>
          <a:prstGeom prst="rect">
            <a:avLst/>
          </a:prstGeom>
          <a:solidFill>
            <a:schemeClr val="bg1"/>
          </a:solidFill>
        </p:spPr>
        <p:txBody>
          <a:bodyPr wrap="none" rtlCol="0">
            <a:spAutoFit/>
          </a:bodyPr>
          <a:lstStyle/>
          <a:p>
            <a:pPr algn="ctr"/>
            <a:r>
              <a:rPr lang="ja-JP" altLang="en-US" dirty="0">
                <a:solidFill>
                  <a:schemeClr val="bg1">
                    <a:lumMod val="50000"/>
                  </a:schemeClr>
                </a:solidFill>
                <a:latin typeface="Yu Gothic UI" panose="020B0500000000000000" pitchFamily="50" charset="-128"/>
                <a:ea typeface="Yu Gothic UI" panose="020B0500000000000000" pitchFamily="50" charset="-128"/>
              </a:rPr>
              <a:t>定期実行</a:t>
            </a:r>
            <a:endParaRPr kumimoji="1" lang="ja-JP" altLang="en-US" dirty="0">
              <a:solidFill>
                <a:schemeClr val="bg1">
                  <a:lumMod val="50000"/>
                </a:schemeClr>
              </a:solidFill>
              <a:latin typeface="Yu Gothic UI" panose="020B0500000000000000" pitchFamily="50" charset="-128"/>
              <a:ea typeface="Yu Gothic UI" panose="020B0500000000000000" pitchFamily="50" charset="-128"/>
            </a:endParaRPr>
          </a:p>
        </p:txBody>
      </p:sp>
      <p:grpSp>
        <p:nvGrpSpPr>
          <p:cNvPr id="3079" name="グループ化 3078">
            <a:extLst>
              <a:ext uri="{FF2B5EF4-FFF2-40B4-BE49-F238E27FC236}">
                <a16:creationId xmlns:a16="http://schemas.microsoft.com/office/drawing/2014/main" id="{47EFEFC4-2C5E-0CC1-CAC2-288ACFF80183}"/>
              </a:ext>
            </a:extLst>
          </p:cNvPr>
          <p:cNvGrpSpPr/>
          <p:nvPr/>
        </p:nvGrpSpPr>
        <p:grpSpPr>
          <a:xfrm>
            <a:off x="8876642" y="835154"/>
            <a:ext cx="1599342" cy="431806"/>
            <a:chOff x="9716302" y="1715392"/>
            <a:chExt cx="1599342" cy="431806"/>
          </a:xfrm>
          <a:solidFill>
            <a:schemeClr val="bg1"/>
          </a:solidFill>
        </p:grpSpPr>
        <p:pic>
          <p:nvPicPr>
            <p:cNvPr id="3086" name="Picture 14" descr="GitHub Actions Integration">
              <a:extLst>
                <a:ext uri="{FF2B5EF4-FFF2-40B4-BE49-F238E27FC236}">
                  <a16:creationId xmlns:a16="http://schemas.microsoft.com/office/drawing/2014/main" id="{A9DEDED0-0BCB-D948-A8AA-BF202DDC39A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10154" t="10497" r="11980" b="10497"/>
            <a:stretch/>
          </p:blipFill>
          <p:spPr bwMode="auto">
            <a:xfrm>
              <a:off x="10038890" y="1715392"/>
              <a:ext cx="1276754" cy="431806"/>
            </a:xfrm>
            <a:prstGeom prst="rect">
              <a:avLst/>
            </a:prstGeom>
            <a:grpFill/>
          </p:spPr>
        </p:pic>
        <p:pic>
          <p:nvPicPr>
            <p:cNvPr id="3088" name="Picture 16" descr="GitHub Logos and Usage · GitHub さん">
              <a:extLst>
                <a:ext uri="{FF2B5EF4-FFF2-40B4-BE49-F238E27FC236}">
                  <a16:creationId xmlns:a16="http://schemas.microsoft.com/office/drawing/2014/main" id="{4DDB4321-8043-9969-D3D8-485197CC93CA}"/>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302" y="1761931"/>
              <a:ext cx="327937" cy="327937"/>
            </a:xfrm>
            <a:prstGeom prst="rect">
              <a:avLst/>
            </a:prstGeom>
            <a:grpFill/>
          </p:spPr>
        </p:pic>
      </p:grpSp>
    </p:spTree>
    <p:extLst>
      <p:ext uri="{BB962C8B-B14F-4D97-AF65-F5344CB8AC3E}">
        <p14:creationId xmlns:p14="http://schemas.microsoft.com/office/powerpoint/2010/main" val="3477506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C42FA80-4EB4-FAE0-B8C6-7DDCA3F4DD33}"/>
              </a:ext>
            </a:extLst>
          </p:cNvPr>
          <p:cNvSpPr>
            <a:spLocks noGrp="1"/>
          </p:cNvSpPr>
          <p:nvPr>
            <p:ph type="title"/>
          </p:nvPr>
        </p:nvSpPr>
        <p:spPr/>
        <p:txBody>
          <a:bodyPr/>
          <a:lstStyle/>
          <a:p>
            <a:r>
              <a:rPr lang="ja-JP" altLang="en-US" dirty="0"/>
              <a:t>技術的なユニークポイント</a:t>
            </a:r>
          </a:p>
        </p:txBody>
      </p:sp>
      <p:sp>
        <p:nvSpPr>
          <p:cNvPr id="2" name="スライド番号プレースホルダー 1">
            <a:extLst>
              <a:ext uri="{FF2B5EF4-FFF2-40B4-BE49-F238E27FC236}">
                <a16:creationId xmlns:a16="http://schemas.microsoft.com/office/drawing/2014/main" id="{4743B79C-51F7-C715-2939-127C1951FC82}"/>
              </a:ext>
            </a:extLst>
          </p:cNvPr>
          <p:cNvSpPr>
            <a:spLocks noGrp="1"/>
          </p:cNvSpPr>
          <p:nvPr>
            <p:ph type="sldNum" sz="quarter" idx="12"/>
          </p:nvPr>
        </p:nvSpPr>
        <p:spPr/>
        <p:txBody>
          <a:bodyPr/>
          <a:lstStyle/>
          <a:p>
            <a:fld id="{2D47C981-C9AC-4FB6-BDCE-186A5C2BF050}" type="slidenum">
              <a:rPr kumimoji="1" lang="ja-JP" altLang="en-US" smtClean="0"/>
              <a:t>9</a:t>
            </a:fld>
            <a:endParaRPr kumimoji="1" lang="ja-JP" altLang="en-US"/>
          </a:p>
        </p:txBody>
      </p:sp>
      <p:graphicFrame>
        <p:nvGraphicFramePr>
          <p:cNvPr id="7" name="表 6">
            <a:extLst>
              <a:ext uri="{FF2B5EF4-FFF2-40B4-BE49-F238E27FC236}">
                <a16:creationId xmlns:a16="http://schemas.microsoft.com/office/drawing/2014/main" id="{31F80C62-7D53-7B22-974C-96FFB5BECDE5}"/>
              </a:ext>
            </a:extLst>
          </p:cNvPr>
          <p:cNvGraphicFramePr>
            <a:graphicFrameLocks noGrp="1"/>
          </p:cNvGraphicFramePr>
          <p:nvPr>
            <p:extLst>
              <p:ext uri="{D42A27DB-BD31-4B8C-83A1-F6EECF244321}">
                <p14:modId xmlns:p14="http://schemas.microsoft.com/office/powerpoint/2010/main" val="3006352153"/>
              </p:ext>
            </p:extLst>
          </p:nvPr>
        </p:nvGraphicFramePr>
        <p:xfrm>
          <a:off x="1362094" y="602673"/>
          <a:ext cx="9008254" cy="6015411"/>
        </p:xfrm>
        <a:graphic>
          <a:graphicData uri="http://schemas.openxmlformats.org/drawingml/2006/table">
            <a:tbl>
              <a:tblPr firstRow="1" bandRow="1">
                <a:tableStyleId>{5C22544A-7EE6-4342-B048-85BDC9FD1C3A}</a:tableStyleId>
              </a:tblPr>
              <a:tblGrid>
                <a:gridCol w="4504127">
                  <a:extLst>
                    <a:ext uri="{9D8B030D-6E8A-4147-A177-3AD203B41FA5}">
                      <a16:colId xmlns:a16="http://schemas.microsoft.com/office/drawing/2014/main" val="1603870256"/>
                    </a:ext>
                  </a:extLst>
                </a:gridCol>
                <a:gridCol w="4504127">
                  <a:extLst>
                    <a:ext uri="{9D8B030D-6E8A-4147-A177-3AD203B41FA5}">
                      <a16:colId xmlns:a16="http://schemas.microsoft.com/office/drawing/2014/main" val="1346492795"/>
                    </a:ext>
                  </a:extLst>
                </a:gridCol>
              </a:tblGrid>
              <a:tr h="403979">
                <a:tc>
                  <a:txBody>
                    <a:bodyPr/>
                    <a:lstStyle/>
                    <a:p>
                      <a:pPr lvl="1"/>
                      <a:r>
                        <a:rPr kumimoji="1" lang="ja-JP" altLang="en-US" dirty="0"/>
                        <a:t>ポイント　</a:t>
                      </a:r>
                    </a:p>
                  </a:txBody>
                  <a:tcPr/>
                </a:tc>
                <a:tc>
                  <a:txBody>
                    <a:bodyPr/>
                    <a:lstStyle/>
                    <a:p>
                      <a:pPr lvl="1"/>
                      <a:r>
                        <a:rPr kumimoji="1" lang="ja-JP" altLang="en-US" dirty="0"/>
                        <a:t>実装テック</a:t>
                      </a:r>
                    </a:p>
                  </a:txBody>
                  <a:tcPr/>
                </a:tc>
                <a:extLst>
                  <a:ext uri="{0D108BD9-81ED-4DB2-BD59-A6C34878D82A}">
                    <a16:rowId xmlns:a16="http://schemas.microsoft.com/office/drawing/2014/main" val="2428533553"/>
                  </a:ext>
                </a:extLst>
              </a:tr>
              <a:tr h="630871">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lumMod val="75000"/>
                            </a:schemeClr>
                          </a:solidFill>
                        </a:rPr>
                        <a:t>現在地の座標取得</a:t>
                      </a:r>
                      <a:endParaRPr kumimoji="1" lang="ja-JP" altLang="en-US" dirty="0">
                        <a:solidFill>
                          <a:schemeClr val="tx1">
                            <a:lumMod val="75000"/>
                          </a:schemeClr>
                        </a:solidFill>
                      </a:endParaRPr>
                    </a:p>
                  </a:txBody>
                  <a:tcPr anchor="ctr"/>
                </a:tc>
                <a:tc>
                  <a:txBody>
                    <a:bodyPr/>
                    <a:lstStyle/>
                    <a:p>
                      <a:pPr lvl="1"/>
                      <a:r>
                        <a:rPr kumimoji="1" lang="fr-FR" altLang="ja-JP" sz="1400" dirty="0">
                          <a:solidFill>
                            <a:schemeClr val="tx1">
                              <a:lumMod val="75000"/>
                            </a:schemeClr>
                          </a:solidFill>
                          <a:hlinkClick r:id="rId3"/>
                        </a:rPr>
                        <a:t>https://get.geojs.io/v1/ip/geo.json</a:t>
                      </a:r>
                      <a:endParaRPr kumimoji="1" lang="fr-FR" altLang="ja-JP" sz="1400" dirty="0">
                        <a:solidFill>
                          <a:schemeClr val="tx1">
                            <a:lumMod val="75000"/>
                          </a:schemeClr>
                        </a:solidFill>
                      </a:endParaRPr>
                    </a:p>
                    <a:p>
                      <a:pPr lvl="1"/>
                      <a:r>
                        <a:rPr kumimoji="1" lang="en-US" altLang="ja-JP" dirty="0">
                          <a:solidFill>
                            <a:schemeClr val="tx1"/>
                          </a:solidFill>
                        </a:rPr>
                        <a:t>IP</a:t>
                      </a:r>
                      <a:r>
                        <a:rPr kumimoji="1" lang="ja-JP" altLang="en-US" dirty="0">
                          <a:solidFill>
                            <a:schemeClr val="tx1"/>
                          </a:solidFill>
                        </a:rPr>
                        <a:t>アドレスから緯度経度取得</a:t>
                      </a:r>
                    </a:p>
                  </a:txBody>
                  <a:tcPr/>
                </a:tc>
                <a:extLst>
                  <a:ext uri="{0D108BD9-81ED-4DB2-BD59-A6C34878D82A}">
                    <a16:rowId xmlns:a16="http://schemas.microsoft.com/office/drawing/2014/main" val="2804795642"/>
                  </a:ext>
                </a:extLst>
              </a:tr>
              <a:tr h="69727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lumMod val="75000"/>
                            </a:schemeClr>
                          </a:solidFill>
                        </a:rPr>
                        <a:t>動的なスクレイピング</a:t>
                      </a:r>
                      <a:endParaRPr lang="en-US" altLang="ja-JP" dirty="0">
                        <a:solidFill>
                          <a:schemeClr val="tx1">
                            <a:lumMod val="75000"/>
                          </a:schemeClr>
                        </a:solidFill>
                      </a:endParaRPr>
                    </a:p>
                  </a:txBody>
                  <a:tcPr anchor="ct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lumMod val="75000"/>
                            </a:schemeClr>
                          </a:solidFill>
                        </a:rPr>
                        <a:t>Selenium</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rPr>
                        <a:t>動的なスクレイピング</a:t>
                      </a:r>
                    </a:p>
                  </a:txBody>
                  <a:tcPr/>
                </a:tc>
                <a:extLst>
                  <a:ext uri="{0D108BD9-81ED-4DB2-BD59-A6C34878D82A}">
                    <a16:rowId xmlns:a16="http://schemas.microsoft.com/office/drawing/2014/main" val="3391245672"/>
                  </a:ext>
                </a:extLst>
              </a:tr>
              <a:tr h="996112">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lumMod val="75000"/>
                            </a:schemeClr>
                          </a:solidFill>
                        </a:rPr>
                        <a:t>最新の駐車場情報</a:t>
                      </a:r>
                      <a:r>
                        <a:rPr lang="en-US" altLang="ja-JP" dirty="0">
                          <a:solidFill>
                            <a:schemeClr val="tx1">
                              <a:lumMod val="75000"/>
                            </a:schemeClr>
                          </a:solidFill>
                        </a:rPr>
                        <a:t>DB</a:t>
                      </a:r>
                    </a:p>
                  </a:txBody>
                  <a:tcPr anchor="ct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solidFill>
                            <a:schemeClr val="tx1">
                              <a:lumMod val="75000"/>
                            </a:schemeClr>
                          </a:solidFill>
                        </a:rPr>
                        <a:t>Github</a:t>
                      </a:r>
                      <a:r>
                        <a:rPr kumimoji="1" lang="en-US" altLang="ja-JP" dirty="0">
                          <a:solidFill>
                            <a:schemeClr val="tx1">
                              <a:lumMod val="75000"/>
                            </a:schemeClr>
                          </a:solidFill>
                        </a:rPr>
                        <a:t> Actions</a:t>
                      </a:r>
                      <a:endParaRPr kumimoji="1" lang="ja-JP" altLang="en-US" dirty="0">
                        <a:solidFill>
                          <a:schemeClr val="tx1">
                            <a:lumMod val="75000"/>
                          </a:schemeClr>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rPr>
                        <a:t>指定した時間の条件で特定の処理を</a:t>
                      </a:r>
                      <a:endParaRPr kumimoji="1" lang="en-US" altLang="ja-JP" dirty="0">
                        <a:solidFill>
                          <a:schemeClr val="tx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rPr>
                        <a:t>実行（スクレイピングと</a:t>
                      </a:r>
                      <a:r>
                        <a:rPr kumimoji="1" lang="en-US" altLang="ja-JP" dirty="0">
                          <a:solidFill>
                            <a:schemeClr val="tx1"/>
                          </a:solidFill>
                        </a:rPr>
                        <a:t>DB</a:t>
                      </a:r>
                      <a:r>
                        <a:rPr kumimoji="1" lang="ja-JP" altLang="en-US" dirty="0">
                          <a:solidFill>
                            <a:schemeClr val="tx1"/>
                          </a:solidFill>
                        </a:rPr>
                        <a:t>保存</a:t>
                      </a:r>
                      <a:r>
                        <a:rPr kumimoji="1" lang="ja-JP" altLang="en-US" dirty="0">
                          <a:solidFill>
                            <a:schemeClr val="tx1">
                              <a:lumMod val="60000"/>
                              <a:lumOff val="40000"/>
                            </a:schemeClr>
                          </a:solidFill>
                        </a:rPr>
                        <a:t>）</a:t>
                      </a:r>
                    </a:p>
                  </a:txBody>
                  <a:tcPr/>
                </a:tc>
                <a:extLst>
                  <a:ext uri="{0D108BD9-81ED-4DB2-BD59-A6C34878D82A}">
                    <a16:rowId xmlns:a16="http://schemas.microsoft.com/office/drawing/2014/main" val="3146840296"/>
                  </a:ext>
                </a:extLst>
              </a:tr>
              <a:tr h="69727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lumMod val="75000"/>
                            </a:schemeClr>
                          </a:solidFill>
                        </a:rPr>
                        <a:t>住所から緯度経度を取得</a:t>
                      </a:r>
                      <a:endParaRPr lang="en-US" altLang="ja-JP" dirty="0">
                        <a:solidFill>
                          <a:schemeClr val="tx1">
                            <a:lumMod val="75000"/>
                          </a:schemeClr>
                        </a:solidFill>
                      </a:endParaRPr>
                    </a:p>
                  </a:txBody>
                  <a:tcPr anchor="ctr"/>
                </a:tc>
                <a:tc>
                  <a:txBody>
                    <a:bodyPr/>
                    <a:lstStyle/>
                    <a:p>
                      <a:pPr lvl="1"/>
                      <a:r>
                        <a:rPr kumimoji="1" lang="en-US" altLang="ja-JP" dirty="0">
                          <a:solidFill>
                            <a:schemeClr val="tx1">
                              <a:lumMod val="75000"/>
                            </a:schemeClr>
                          </a:solidFill>
                        </a:rPr>
                        <a:t>Google Map Platform</a:t>
                      </a:r>
                    </a:p>
                    <a:p>
                      <a:pPr lvl="1"/>
                      <a:r>
                        <a:rPr kumimoji="1" lang="en-US" altLang="ja-JP" dirty="0">
                          <a:solidFill>
                            <a:schemeClr val="tx1"/>
                          </a:solidFill>
                        </a:rPr>
                        <a:t>API</a:t>
                      </a:r>
                      <a:r>
                        <a:rPr kumimoji="1" lang="ja-JP" altLang="en-US" dirty="0">
                          <a:solidFill>
                            <a:schemeClr val="tx1"/>
                          </a:solidFill>
                        </a:rPr>
                        <a:t>を利用して取得</a:t>
                      </a:r>
                      <a:endParaRPr kumimoji="1" lang="en-US" altLang="ja-JP" dirty="0">
                        <a:solidFill>
                          <a:schemeClr val="tx1"/>
                        </a:solidFill>
                      </a:endParaRPr>
                    </a:p>
                  </a:txBody>
                  <a:tcPr/>
                </a:tc>
                <a:extLst>
                  <a:ext uri="{0D108BD9-81ED-4DB2-BD59-A6C34878D82A}">
                    <a16:rowId xmlns:a16="http://schemas.microsoft.com/office/drawing/2014/main" val="2022495942"/>
                  </a:ext>
                </a:extLst>
              </a:tr>
              <a:tr h="159377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lumMod val="75000"/>
                            </a:schemeClr>
                          </a:solidFill>
                        </a:rPr>
                        <a:t>GPT</a:t>
                      </a:r>
                      <a:r>
                        <a:rPr lang="ja-JP" altLang="en-US" dirty="0">
                          <a:solidFill>
                            <a:schemeClr val="tx1">
                              <a:lumMod val="75000"/>
                            </a:schemeClr>
                          </a:solidFill>
                        </a:rPr>
                        <a:t>によるレコメンド</a:t>
                      </a:r>
                      <a:endParaRPr lang="en-US" altLang="ja-JP" dirty="0">
                        <a:solidFill>
                          <a:schemeClr val="tx1">
                            <a:lumMod val="75000"/>
                          </a:schemeClr>
                        </a:solidFill>
                      </a:endParaRPr>
                    </a:p>
                  </a:txBody>
                  <a:tcPr anchor="ctr"/>
                </a:tc>
                <a:tc>
                  <a:txBody>
                    <a:bodyPr/>
                    <a:lstStyle/>
                    <a:p>
                      <a:pPr lvl="1"/>
                      <a:r>
                        <a:rPr kumimoji="1" lang="en-US" altLang="ja-JP" dirty="0" err="1">
                          <a:solidFill>
                            <a:schemeClr val="tx1">
                              <a:lumMod val="75000"/>
                            </a:schemeClr>
                          </a:solidFill>
                        </a:rPr>
                        <a:t>Oopen</a:t>
                      </a:r>
                      <a:r>
                        <a:rPr kumimoji="1" lang="en-US" altLang="ja-JP" dirty="0">
                          <a:solidFill>
                            <a:schemeClr val="tx1">
                              <a:lumMod val="75000"/>
                            </a:schemeClr>
                          </a:solidFill>
                        </a:rPr>
                        <a:t> AI API</a:t>
                      </a:r>
                    </a:p>
                    <a:p>
                      <a:pPr lvl="1"/>
                      <a:r>
                        <a:rPr kumimoji="1" lang="en-US" altLang="ja-JP" dirty="0">
                          <a:solidFill>
                            <a:schemeClr val="tx1"/>
                          </a:solidFill>
                        </a:rPr>
                        <a:t> </a:t>
                      </a:r>
                      <a:r>
                        <a:rPr kumimoji="1" lang="ja-JP" altLang="en-US" dirty="0">
                          <a:solidFill>
                            <a:schemeClr val="tx1"/>
                          </a:solidFill>
                        </a:rPr>
                        <a:t>プロントを細かくわけた</a:t>
                      </a:r>
                      <a:endParaRPr kumimoji="1" lang="en-US" altLang="ja-JP" dirty="0">
                        <a:solidFill>
                          <a:schemeClr val="tx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rPr>
                        <a:t> 全駐車場データから料金を計算させる</a:t>
                      </a:r>
                      <a:endParaRPr kumimoji="1" lang="en-US" altLang="ja-JP" dirty="0">
                        <a:solidFill>
                          <a:schemeClr val="tx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rPr>
                        <a:t> それらを順位付けする</a:t>
                      </a:r>
                      <a:endParaRPr kumimoji="1" lang="en-US" altLang="ja-JP" dirty="0">
                        <a:solidFill>
                          <a:schemeClr val="tx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rPr>
                        <a:t> </a:t>
                      </a:r>
                      <a:r>
                        <a:rPr kumimoji="1" lang="ja-JP" altLang="en-US" dirty="0">
                          <a:solidFill>
                            <a:schemeClr val="tx1"/>
                          </a:solidFill>
                        </a:rPr>
                        <a:t>指示した内容の理解度を都度確認する</a:t>
                      </a:r>
                      <a:endParaRPr kumimoji="1" lang="en-US" altLang="ja-JP" dirty="0">
                        <a:solidFill>
                          <a:schemeClr val="tx1"/>
                        </a:solidFill>
                      </a:endParaRPr>
                    </a:p>
                  </a:txBody>
                  <a:tcPr/>
                </a:tc>
                <a:extLst>
                  <a:ext uri="{0D108BD9-81ED-4DB2-BD59-A6C34878D82A}">
                    <a16:rowId xmlns:a16="http://schemas.microsoft.com/office/drawing/2014/main" val="3389342553"/>
                  </a:ext>
                </a:extLst>
              </a:tr>
              <a:tr h="996112">
                <a:tc>
                  <a:txBody>
                    <a:bodyPr/>
                    <a:lstStyle/>
                    <a:p>
                      <a:pPr lvl="1"/>
                      <a:r>
                        <a:rPr kumimoji="1" lang="en-US" altLang="ja-JP" dirty="0" err="1">
                          <a:solidFill>
                            <a:schemeClr val="tx1">
                              <a:lumMod val="75000"/>
                            </a:schemeClr>
                          </a:solidFill>
                        </a:rPr>
                        <a:t>Streamlit</a:t>
                      </a:r>
                      <a:r>
                        <a:rPr kumimoji="1" lang="ja-JP" altLang="en-US" dirty="0">
                          <a:solidFill>
                            <a:schemeClr val="tx1">
                              <a:lumMod val="75000"/>
                            </a:schemeClr>
                          </a:solidFill>
                        </a:rPr>
                        <a:t>上の表示</a:t>
                      </a:r>
                      <a:endParaRPr kumimoji="1" lang="en-US" altLang="ja-JP" dirty="0">
                        <a:solidFill>
                          <a:schemeClr val="tx1">
                            <a:lumMod val="75000"/>
                          </a:schemeClr>
                        </a:solidFill>
                      </a:endParaRPr>
                    </a:p>
                  </a:txBody>
                  <a:tcPr anchor="ctr"/>
                </a:tc>
                <a:tc>
                  <a:txBody>
                    <a:bodyPr/>
                    <a:lstStyle/>
                    <a:p>
                      <a:pPr lvl="1"/>
                      <a:r>
                        <a:rPr kumimoji="1" lang="ja-JP" altLang="en-US" dirty="0"/>
                        <a:t>読み込み中のアクション追加</a:t>
                      </a:r>
                      <a:endParaRPr kumimoji="1" lang="en-US" altLang="ja-JP" dirty="0"/>
                    </a:p>
                    <a:p>
                      <a:pPr lvl="1"/>
                      <a:r>
                        <a:rPr kumimoji="1" lang="ja-JP" altLang="en-US" dirty="0"/>
                        <a:t>マップに</a:t>
                      </a:r>
                      <a:r>
                        <a:rPr kumimoji="1" lang="en-US" altLang="ja-JP" dirty="0"/>
                        <a:t>HTML</a:t>
                      </a:r>
                      <a:r>
                        <a:rPr kumimoji="1" lang="ja-JP" altLang="en-US" dirty="0"/>
                        <a:t>と</a:t>
                      </a:r>
                      <a:r>
                        <a:rPr kumimoji="1" lang="en-US" altLang="ja-JP" dirty="0"/>
                        <a:t>CSS</a:t>
                      </a:r>
                      <a:r>
                        <a:rPr kumimoji="1" lang="ja-JP" altLang="en-US" dirty="0"/>
                        <a:t>の埋め込み</a:t>
                      </a:r>
                      <a:endParaRPr kumimoji="1" lang="en-US" altLang="ja-JP" dirty="0"/>
                    </a:p>
                    <a:p>
                      <a:pPr lvl="1"/>
                      <a:r>
                        <a:rPr kumimoji="1" lang="ja-JP" altLang="en-US" dirty="0"/>
                        <a:t>オプションメニューでタブを２つ実装</a:t>
                      </a:r>
                    </a:p>
                  </a:txBody>
                  <a:tcPr/>
                </a:tc>
                <a:extLst>
                  <a:ext uri="{0D108BD9-81ED-4DB2-BD59-A6C34878D82A}">
                    <a16:rowId xmlns:a16="http://schemas.microsoft.com/office/drawing/2014/main" val="3634369522"/>
                  </a:ext>
                </a:extLst>
              </a:tr>
            </a:tbl>
          </a:graphicData>
        </a:graphic>
      </p:graphicFrame>
      <p:sp>
        <p:nvSpPr>
          <p:cNvPr id="5" name="テキスト ボックス 4">
            <a:extLst>
              <a:ext uri="{FF2B5EF4-FFF2-40B4-BE49-F238E27FC236}">
                <a16:creationId xmlns:a16="http://schemas.microsoft.com/office/drawing/2014/main" id="{3A77BD7B-B992-7D74-3864-853B8A2D206B}"/>
              </a:ext>
            </a:extLst>
          </p:cNvPr>
          <p:cNvSpPr txBox="1"/>
          <p:nvPr/>
        </p:nvSpPr>
        <p:spPr>
          <a:xfrm>
            <a:off x="4788842" y="154407"/>
            <a:ext cx="2154757" cy="369332"/>
          </a:xfrm>
          <a:prstGeom prst="rect">
            <a:avLst/>
          </a:prstGeom>
          <a:noFill/>
        </p:spPr>
        <p:txBody>
          <a:bodyPr wrap="none" rtlCol="0">
            <a:spAutoFit/>
          </a:bodyPr>
          <a:lstStyle/>
          <a:p>
            <a:r>
              <a:rPr kumimoji="1" lang="ja-JP" altLang="en-US" dirty="0"/>
              <a:t>＼ </a:t>
            </a:r>
            <a:r>
              <a:rPr lang="ja-JP" altLang="en-US" dirty="0"/>
              <a:t>一部をご紹介　</a:t>
            </a:r>
            <a:r>
              <a:rPr kumimoji="1" lang="ja-JP" altLang="en-US" dirty="0"/>
              <a:t>／</a:t>
            </a:r>
          </a:p>
        </p:txBody>
      </p:sp>
    </p:spTree>
    <p:extLst>
      <p:ext uri="{BB962C8B-B14F-4D97-AF65-F5344CB8AC3E}">
        <p14:creationId xmlns:p14="http://schemas.microsoft.com/office/powerpoint/2010/main" val="3849920271"/>
      </p:ext>
    </p:extLst>
  </p:cSld>
  <p:clrMapOvr>
    <a:masterClrMapping/>
  </p:clrMapOvr>
</p:sld>
</file>

<file path=ppt/theme/theme1.xml><?xml version="1.0" encoding="utf-8"?>
<a:theme xmlns:a="http://schemas.openxmlformats.org/drawingml/2006/main" name="Office テーマ">
  <a:themeElements>
    <a:clrScheme name="Tech-0">
      <a:dk1>
        <a:srgbClr val="595959"/>
      </a:dk1>
      <a:lt1>
        <a:sysClr val="window" lastClr="FFFFFF"/>
      </a:lt1>
      <a:dk2>
        <a:srgbClr val="44546A"/>
      </a:dk2>
      <a:lt2>
        <a:srgbClr val="E7E6E6"/>
      </a:lt2>
      <a:accent1>
        <a:srgbClr val="127FCD"/>
      </a:accent1>
      <a:accent2>
        <a:srgbClr val="E79213"/>
      </a:accent2>
      <a:accent3>
        <a:srgbClr val="A5A5A5"/>
      </a:accent3>
      <a:accent4>
        <a:srgbClr val="F2C91F"/>
      </a:accent4>
      <a:accent5>
        <a:srgbClr val="5B9BD5"/>
      </a:accent5>
      <a:accent6>
        <a:srgbClr val="70AD47"/>
      </a:accent6>
      <a:hlink>
        <a:srgbClr val="0563C1"/>
      </a:hlink>
      <a:folHlink>
        <a:srgbClr val="954F72"/>
      </a:folHlink>
    </a:clrScheme>
    <a:fontScheme name="Meiryo">
      <a:majorFont>
        <a:latin typeface="メイリ"/>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EAd.potx" id="{BAD02BE5-0AB4-48DA-92D2-8CAC344CCCA9}" vid="{BA568B7B-3E88-4AAF-894E-7F799BBDD72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aREAd</Template>
  <TotalTime>9898</TotalTime>
  <Words>1476</Words>
  <Application>Microsoft Office PowerPoint</Application>
  <PresentationFormat>ワイド画面</PresentationFormat>
  <Paragraphs>276</Paragraphs>
  <Slides>22</Slides>
  <Notes>4</Notes>
  <HiddenSlides>0</HiddenSlides>
  <MMClips>1</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22</vt:i4>
      </vt:variant>
    </vt:vector>
  </HeadingPairs>
  <TitlesOfParts>
    <vt:vector size="32" baseType="lpstr">
      <vt:lpstr>Meiryo UI</vt:lpstr>
      <vt:lpstr>NotoSansJP</vt:lpstr>
      <vt:lpstr>Söhne</vt:lpstr>
      <vt:lpstr>UD デジタル 教科書体 NK-B</vt:lpstr>
      <vt:lpstr>Yu Gothic UI</vt:lpstr>
      <vt:lpstr>メイリ</vt:lpstr>
      <vt:lpstr>游ゴシック</vt:lpstr>
      <vt:lpstr>Arial</vt:lpstr>
      <vt:lpstr>Wingdings</vt:lpstr>
      <vt:lpstr>Office テーマ</vt:lpstr>
      <vt:lpstr>PowerPoint プレゼンテーション</vt:lpstr>
      <vt:lpstr>選択テーマ</vt:lpstr>
      <vt:lpstr>ストーリー/ターゲット</vt:lpstr>
      <vt:lpstr>DEMO</vt:lpstr>
      <vt:lpstr>全体像</vt:lpstr>
      <vt:lpstr>全体像_DB</vt:lpstr>
      <vt:lpstr>全体像_現在地検索</vt:lpstr>
      <vt:lpstr>全体像_目的地検索</vt:lpstr>
      <vt:lpstr>技術的なユニークポイント</vt:lpstr>
      <vt:lpstr>全体像_目的地検索</vt:lpstr>
      <vt:lpstr>DBと定期実行の紹介</vt:lpstr>
      <vt:lpstr>ChatGPTのプロンプトの工夫</vt:lpstr>
      <vt:lpstr>実現のための試行錯誤</vt:lpstr>
      <vt:lpstr>実現のための試行錯誤</vt:lpstr>
      <vt:lpstr>マージとデプロイは間に合わなかった開発</vt:lpstr>
      <vt:lpstr>１人のラブと差別化実現の施策をローカルで実現</vt:lpstr>
      <vt:lpstr>１人のラブをローカルで実現</vt:lpstr>
      <vt:lpstr>PowerPoint プレゼンテーション</vt:lpstr>
      <vt:lpstr>appendix</vt:lpstr>
      <vt:lpstr>アプリでできること（主要機能）</vt:lpstr>
      <vt:lpstr>参考）本アイデアからビジネスプランを検討</vt:lpstr>
      <vt:lpstr>参考）市場での競争優位性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STEP2 データ分析入門</dc:title>
  <dc:creator>正彰 八木</dc:creator>
  <cp:lastModifiedBy>陽斗 山﨑</cp:lastModifiedBy>
  <cp:revision>14</cp:revision>
  <dcterms:created xsi:type="dcterms:W3CDTF">2023-05-18T14:31:09Z</dcterms:created>
  <dcterms:modified xsi:type="dcterms:W3CDTF">2023-11-22T11:06:50Z</dcterms:modified>
</cp:coreProperties>
</file>